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96"/>
  </p:notesMasterIdLst>
  <p:handoutMasterIdLst>
    <p:handoutMasterId r:id="rId97"/>
  </p:handoutMasterIdLst>
  <p:sldIdLst>
    <p:sldId id="301" r:id="rId3"/>
    <p:sldId id="307" r:id="rId4"/>
    <p:sldId id="412"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414" r:id="rId49"/>
    <p:sldId id="353" r:id="rId50"/>
    <p:sldId id="354" r:id="rId51"/>
    <p:sldId id="355" r:id="rId52"/>
    <p:sldId id="356" r:id="rId53"/>
    <p:sldId id="357" r:id="rId54"/>
    <p:sldId id="413"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 id="389" r:id="rId86"/>
    <p:sldId id="390" r:id="rId87"/>
    <p:sldId id="391" r:id="rId88"/>
    <p:sldId id="392" r:id="rId89"/>
    <p:sldId id="393" r:id="rId90"/>
    <p:sldId id="394" r:id="rId91"/>
    <p:sldId id="395" r:id="rId92"/>
    <p:sldId id="396" r:id="rId93"/>
    <p:sldId id="397" r:id="rId94"/>
    <p:sldId id="305" r:id="rId9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E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01" autoAdjust="0"/>
    <p:restoredTop sz="94337" autoAdjust="0"/>
  </p:normalViewPr>
  <p:slideViewPr>
    <p:cSldViewPr snapToGrid="0" snapToObjects="1">
      <p:cViewPr varScale="1">
        <p:scale>
          <a:sx n="105" d="100"/>
          <a:sy n="105" d="100"/>
        </p:scale>
        <p:origin x="83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3" d="100"/>
          <a:sy n="53" d="100"/>
        </p:scale>
        <p:origin x="128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commentAuthors" Target="commentAuthors.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In class, I explicitly call makeSunset(file) here, so that they can see what error arises.  Then I walk through WHY it</a:t>
            </a:r>
            <a:r>
              <a:rPr lang="fr-FR" altLang="ja-JP"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s an error.</a:t>
            </a:r>
            <a:endParaRPr lang="en-US" altLang="en-US" dirty="0" smtClean="0">
              <a:latin typeface="Times" panose="02020603050405020304" pitchFamily="18" charset="0"/>
              <a:ea typeface="ＭＳ Ｐゴシック" charset="-128"/>
            </a:endParaRPr>
          </a:p>
        </p:txBody>
      </p:sp>
    </p:spTree>
    <p:extLst>
      <p:ext uri="{BB962C8B-B14F-4D97-AF65-F5344CB8AC3E}">
        <p14:creationId xmlns:p14="http://schemas.microsoft.com/office/powerpoint/2010/main" val="149057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76</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#2</a:t>
            </a:r>
          </a:p>
        </p:txBody>
      </p:sp>
    </p:spTree>
    <p:extLst>
      <p:ext uri="{BB962C8B-B14F-4D97-AF65-F5344CB8AC3E}">
        <p14:creationId xmlns:p14="http://schemas.microsoft.com/office/powerpoint/2010/main" val="632125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#4</a:t>
            </a:r>
          </a:p>
        </p:txBody>
      </p:sp>
    </p:spTree>
    <p:extLst>
      <p:ext uri="{BB962C8B-B14F-4D97-AF65-F5344CB8AC3E}">
        <p14:creationId xmlns:p14="http://schemas.microsoft.com/office/powerpoint/2010/main" val="417883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78</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Make clear that the placeholder </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picture</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 doesn</a:t>
            </a:r>
            <a:r>
              <a:rPr lang="fr-FR" altLang="ja-JP"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t have to be there.  I typically change to something like </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fred</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 and </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wilma</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 to point out that the name of the placeholder is arbitrary.  We call it </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picture</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 to make the program more readable.</a:t>
            </a:r>
            <a:endParaRPr lang="en-US" altLang="en-US" dirty="0" smtClean="0">
              <a:latin typeface="Times" panose="02020603050405020304" pitchFamily="18" charset="0"/>
              <a:ea typeface="ＭＳ Ｐゴシック" charset="-128"/>
            </a:endParaRPr>
          </a:p>
        </p:txBody>
      </p:sp>
    </p:spTree>
    <p:extLst>
      <p:ext uri="{BB962C8B-B14F-4D97-AF65-F5344CB8AC3E}">
        <p14:creationId xmlns:p14="http://schemas.microsoft.com/office/powerpoint/2010/main" val="3939241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76894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81</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I do print value here in the Command Area, to point out that it has no value.</a:t>
            </a:r>
          </a:p>
        </p:txBody>
      </p:sp>
    </p:spTree>
    <p:extLst>
      <p:ext uri="{BB962C8B-B14F-4D97-AF65-F5344CB8AC3E}">
        <p14:creationId xmlns:p14="http://schemas.microsoft.com/office/powerpoint/2010/main" val="313529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84</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This slide really seems to work to convey that the names are arbitrary, but they should be understandable.</a:t>
            </a:r>
          </a:p>
        </p:txBody>
      </p:sp>
    </p:spTree>
    <p:extLst>
      <p:ext uri="{BB962C8B-B14F-4D97-AF65-F5344CB8AC3E}">
        <p14:creationId xmlns:p14="http://schemas.microsoft.com/office/powerpoint/2010/main" val="3429438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90</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#1</a:t>
            </a:r>
          </a:p>
        </p:txBody>
      </p:sp>
    </p:spTree>
    <p:extLst>
      <p:ext uri="{BB962C8B-B14F-4D97-AF65-F5344CB8AC3E}">
        <p14:creationId xmlns:p14="http://schemas.microsoft.com/office/powerpoint/2010/main" val="2935824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92</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#1</a:t>
            </a:r>
          </a:p>
        </p:txBody>
      </p:sp>
    </p:spTree>
    <p:extLst>
      <p:ext uri="{BB962C8B-B14F-4D97-AF65-F5344CB8AC3E}">
        <p14:creationId xmlns:p14="http://schemas.microsoft.com/office/powerpoint/2010/main" val="266669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5151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CMYK is Cyan, Yellow, Magenta, blacK</a:t>
            </a:r>
          </a:p>
          <a:p>
            <a:r>
              <a:rPr lang="en-US" altLang="en-US" dirty="0" smtClean="0">
                <a:latin typeface="Times" panose="02020603050405020304" pitchFamily="18" charset="0"/>
                <a:ea typeface="ＭＳ Ｐゴシック" charset="-128"/>
              </a:rPr>
              <a:t>HSV is Hue, Saturation, Value. HSB is Hue, Saturation, Brightness</a:t>
            </a:r>
          </a:p>
        </p:txBody>
      </p:sp>
    </p:spTree>
    <p:extLst>
      <p:ext uri="{BB962C8B-B14F-4D97-AF65-F5344CB8AC3E}">
        <p14:creationId xmlns:p14="http://schemas.microsoft.com/office/powerpoint/2010/main" val="4156910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#2.  #1 is number of pixels.  #3 is number of bits.  #4 is ½ -- it’s a 2Mp image.</a:t>
            </a:r>
          </a:p>
        </p:txBody>
      </p:sp>
    </p:spTree>
    <p:extLst>
      <p:ext uri="{BB962C8B-B14F-4D97-AF65-F5344CB8AC3E}">
        <p14:creationId xmlns:p14="http://schemas.microsoft.com/office/powerpoint/2010/main" val="706392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From upper left clockwise: 4, 3, 2, 1.</a:t>
            </a:r>
          </a:p>
          <a:p>
            <a:r>
              <a:rPr lang="en-US" altLang="en-US" dirty="0" smtClean="0">
                <a:latin typeface="Times" panose="02020603050405020304" pitchFamily="18" charset="0"/>
                <a:ea typeface="ＭＳ Ｐゴシック" charset="-128"/>
              </a:rPr>
              <a:t>Answer here is #4.</a:t>
            </a:r>
          </a:p>
        </p:txBody>
      </p:sp>
    </p:spTree>
    <p:extLst>
      <p:ext uri="{BB962C8B-B14F-4D97-AF65-F5344CB8AC3E}">
        <p14:creationId xmlns:p14="http://schemas.microsoft.com/office/powerpoint/2010/main" val="203497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From upper left clockwise: 4, 3, 2, 1.</a:t>
            </a:r>
          </a:p>
          <a:p>
            <a:r>
              <a:rPr lang="en-US" altLang="en-US" dirty="0" smtClean="0">
                <a:latin typeface="Times" panose="02020603050405020304" pitchFamily="18" charset="0"/>
                <a:ea typeface="ＭＳ Ｐゴシック" charset="-128"/>
              </a:rPr>
              <a:t>Answer here is #4.</a:t>
            </a:r>
          </a:p>
        </p:txBody>
      </p:sp>
    </p:spTree>
    <p:extLst>
      <p:ext uri="{BB962C8B-B14F-4D97-AF65-F5344CB8AC3E}">
        <p14:creationId xmlns:p14="http://schemas.microsoft.com/office/powerpoint/2010/main" val="3571385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Around about here, I usually do greyScale() again, but using getRed() for all three levels, and sometimes, getBlue() as well.  The Red one always looks too light, and the Blue one looks too dark, which helps to make this point.  I also often ask students to guess what will happen before I run either.  It</a:t>
            </a:r>
            <a:r>
              <a:rPr lang="fr-FR" altLang="ja-JP"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s common for students to claim that the programs won</a:t>
            </a:r>
            <a:r>
              <a:rPr lang="fr-FR" altLang="ja-JP"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t work, or that we won</a:t>
            </a:r>
            <a:r>
              <a:rPr lang="fr-FR" altLang="ja-JP"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t be able to discern the original picture.  It</a:t>
            </a:r>
            <a:r>
              <a:rPr lang="fr-FR" altLang="ja-JP"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s a useful experiment to run.</a:t>
            </a:r>
          </a:p>
          <a:p>
            <a:endParaRPr lang="en-US" altLang="en-US" dirty="0" smtClean="0">
              <a:latin typeface="Times" panose="02020603050405020304" pitchFamily="18" charset="0"/>
              <a:ea typeface="ＭＳ Ｐゴシック" charset="-128"/>
            </a:endParaRPr>
          </a:p>
        </p:txBody>
      </p:sp>
    </p:spTree>
    <p:extLst>
      <p:ext uri="{BB962C8B-B14F-4D97-AF65-F5344CB8AC3E}">
        <p14:creationId xmlns:p14="http://schemas.microsoft.com/office/powerpoint/2010/main" val="3386871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At this point, I start making modifications, and students start shouting out suggestions.  I</a:t>
            </a:r>
            <a:r>
              <a:rPr lang="fr-FR" altLang="ja-JP"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ll make a version of reduceBlue and reduceGreen with pickAFile and makePicture in it, and run it, and point out how it would have to work to make sure that the file gets passed correctly.  There are usually lots of questions about whether we need the input </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picture,</a:t>
            </a:r>
            <a:r>
              <a:rPr lang="ja-JP" altLang="en-US"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 so I</a:t>
            </a:r>
            <a:r>
              <a:rPr lang="fr-FR" altLang="ja-JP" dirty="0"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ll build it with and without that.  An explicit example I try is:</a:t>
            </a:r>
          </a:p>
          <a:p>
            <a:r>
              <a:rPr lang="en-US" altLang="en-US" dirty="0" smtClean="0">
                <a:latin typeface="Times" panose="02020603050405020304" pitchFamily="18" charset="0"/>
                <a:ea typeface="ＭＳ Ｐゴシック" charset="-128"/>
              </a:rPr>
              <a:t>def reduceBlue(picture):</a:t>
            </a:r>
          </a:p>
          <a:p>
            <a:r>
              <a:rPr lang="en-US" altLang="en-US" dirty="0" smtClean="0">
                <a:latin typeface="Times" panose="02020603050405020304" pitchFamily="18" charset="0"/>
                <a:ea typeface="ＭＳ Ｐゴシック" charset="-128"/>
              </a:rPr>
              <a:t>  picture = makePicture(pickAFile())</a:t>
            </a:r>
          </a:p>
          <a:p>
            <a:r>
              <a:rPr lang="en-US" altLang="en-US" dirty="0" smtClean="0">
                <a:latin typeface="Times" panose="02020603050405020304" pitchFamily="18" charset="0"/>
                <a:ea typeface="ＭＳ Ｐゴシック" charset="-128"/>
              </a:rPr>
              <a:t>…</a:t>
            </a:r>
          </a:p>
          <a:p>
            <a:r>
              <a:rPr lang="en-US" altLang="en-US" dirty="0" smtClean="0">
                <a:latin typeface="Times" panose="02020603050405020304" pitchFamily="18" charset="0"/>
                <a:ea typeface="ＭＳ Ｐゴシック" charset="-128"/>
              </a:rPr>
              <a:t>So that they can see that if you SET the placeholder variable, your function does nothing to the input.</a:t>
            </a:r>
          </a:p>
        </p:txBody>
      </p:sp>
    </p:spTree>
    <p:extLst>
      <p:ext uri="{BB962C8B-B14F-4D97-AF65-F5344CB8AC3E}">
        <p14:creationId xmlns:p14="http://schemas.microsoft.com/office/powerpoint/2010/main" val="345515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74</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t" anchorCtr="0"/>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latin typeface="Times" panose="02020603050405020304" pitchFamily="18" charset="0"/>
                <a:ea typeface="ＭＳ Ｐゴシック" charset="-128"/>
              </a:rPr>
              <a:t>This argument really seems to work – I get lots of nods about </a:t>
            </a:r>
            <a:r>
              <a:rPr lang="ja-JP" altLang="en-US"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hierarchical decomposition</a:t>
            </a:r>
            <a:r>
              <a:rPr lang="ja-JP" altLang="en-US" smtClean="0">
                <a:latin typeface="Times" panose="02020603050405020304" pitchFamily="18" charset="0"/>
                <a:ea typeface="ＭＳ Ｐゴシック" charset="-128"/>
              </a:rPr>
              <a:t>”</a:t>
            </a:r>
            <a:r>
              <a:rPr lang="en-US" altLang="ja-JP" dirty="0" smtClean="0">
                <a:latin typeface="Times" panose="02020603050405020304" pitchFamily="18" charset="0"/>
                <a:ea typeface="ＭＳ Ｐゴシック" charset="-128"/>
              </a:rPr>
              <a:t> after this explanation.</a:t>
            </a:r>
            <a:endParaRPr lang="en-US" altLang="en-US" dirty="0" smtClean="0">
              <a:latin typeface="Times" panose="02020603050405020304" pitchFamily="18" charset="0"/>
              <a:ea typeface="ＭＳ Ｐゴシック" charset="-128"/>
            </a:endParaRPr>
          </a:p>
        </p:txBody>
      </p:sp>
    </p:spTree>
    <p:extLst>
      <p:ext uri="{BB962C8B-B14F-4D97-AF65-F5344CB8AC3E}">
        <p14:creationId xmlns:p14="http://schemas.microsoft.com/office/powerpoint/2010/main" val="1241970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6"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6">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5.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16.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21.png"/><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9.bin"/><Relationship Id="rId4" Type="http://schemas.openxmlformats.org/officeDocument/2006/relationships/image" Target="../media/image1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4.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0.xml"/><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20.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3.jpeg"/></Relationships>
</file>

<file path=ppt/slides/_rels/slide5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03.jpg"/></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114.png"/><Relationship Id="rId4" Type="http://schemas.openxmlformats.org/officeDocument/2006/relationships/image" Target="../media/image113.wmf"/></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169"/>
            <a:ext cx="8302702" cy="1098000"/>
          </a:xfrm>
        </p:spPr>
        <p:txBody>
          <a:bodyPr anchor="b"/>
          <a:lstStyle/>
          <a:p>
            <a:r>
              <a:rPr lang="en-US" sz="3200" dirty="0"/>
              <a:t>Introduction to Computing </a:t>
            </a:r>
            <a:r>
              <a:rPr lang="en-US" sz="3200" dirty="0" smtClean="0"/>
              <a:t>and Programming </a:t>
            </a:r>
            <a:r>
              <a:rPr lang="en-US" sz="3200" dirty="0"/>
              <a:t>in </a:t>
            </a:r>
            <a:r>
              <a:rPr lang="en-US" sz="3200" dirty="0" smtClean="0"/>
              <a:t>Python™: </a:t>
            </a:r>
            <a:r>
              <a:rPr lang="en-US" sz="3200" dirty="0"/>
              <a:t>A </a:t>
            </a:r>
            <a:r>
              <a:rPr lang="en-US" sz="3200" dirty="0" smtClean="0"/>
              <a:t>Multimedia Approach</a:t>
            </a:r>
            <a:endParaRPr lang="en-US" sz="3200" dirty="0"/>
          </a:p>
        </p:txBody>
      </p:sp>
      <p:sp>
        <p:nvSpPr>
          <p:cNvPr id="3" name="Text Placeholder 2"/>
          <p:cNvSpPr>
            <a:spLocks noGrp="1"/>
          </p:cNvSpPr>
          <p:nvPr>
            <p:ph type="body" idx="1"/>
          </p:nvPr>
        </p:nvSpPr>
        <p:spPr>
          <a:xfrm>
            <a:off x="457200" y="1380077"/>
            <a:ext cx="8302702" cy="374286"/>
          </a:xfrm>
        </p:spPr>
        <p:txBody>
          <a:bodyPr/>
          <a:lstStyle/>
          <a:p>
            <a:r>
              <a:rPr lang="en-US" dirty="0" smtClean="0">
                <a:solidFill>
                  <a:schemeClr val="tx2"/>
                </a:solidFill>
                <a:latin typeface="+mn-lt"/>
              </a:rPr>
              <a:t>Fourth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4</a:t>
            </a:r>
            <a:endParaRPr lang="en-US" b="1" dirty="0">
              <a:latin typeface="+mn-lt"/>
            </a:endParaRPr>
          </a:p>
        </p:txBody>
      </p:sp>
      <p:sp>
        <p:nvSpPr>
          <p:cNvPr id="5" name="Text Placeholder 4"/>
          <p:cNvSpPr>
            <a:spLocks noGrp="1"/>
          </p:cNvSpPr>
          <p:nvPr>
            <p:ph type="body" idx="3"/>
          </p:nvPr>
        </p:nvSpPr>
        <p:spPr>
          <a:xfrm>
            <a:off x="4876800" y="3143957"/>
            <a:ext cx="3657600" cy="1210329"/>
          </a:xfrm>
        </p:spPr>
        <p:txBody>
          <a:bodyPr/>
          <a:lstStyle/>
          <a:p>
            <a:pPr algn="ctr"/>
            <a:r>
              <a:rPr lang="en-US" altLang="en-US" dirty="0">
                <a:latin typeface="+mn-lt"/>
              </a:rPr>
              <a:t>Modifying Pictures </a:t>
            </a:r>
            <a:r>
              <a:rPr lang="en-US" altLang="en-US" dirty="0" smtClean="0">
                <a:latin typeface="+mn-lt"/>
              </a:rPr>
              <a:t>Using </a:t>
            </a:r>
            <a:r>
              <a:rPr lang="en-US" altLang="en-US" dirty="0">
                <a:latin typeface="+mn-lt"/>
              </a:rPr>
              <a:t>Loops</a:t>
            </a:r>
          </a:p>
        </p:txBody>
      </p:sp>
      <p:pic>
        <p:nvPicPr>
          <p:cNvPr id="7" name="Picture 6" descr="Front Cover: Introduction to Computing and Programming in Python™: A Multimedia Approach Fourth Edition by Guzdial and Erics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24" y="1927940"/>
            <a:ext cx="3510521" cy="439549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Encoding Color</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91832" cy="338551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Each pixel encodes color at that position in the </a:t>
            </a:r>
            <a:r>
              <a:rPr lang="en-US" altLang="en-US" sz="2400" kern="1200" dirty="0" smtClean="0">
                <a:solidFill>
                  <a:srgbClr val="000000"/>
                </a:solidFill>
                <a:latin typeface="Arial (Body)"/>
                <a:ea typeface="ＭＳ Ｐゴシック" charset="-128"/>
              </a:rPr>
              <a:t>picture</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Lots of encodings for color</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Printers </a:t>
            </a:r>
            <a:r>
              <a:rPr lang="en-US" altLang="en-US" sz="2400" kern="1200" dirty="0">
                <a:solidFill>
                  <a:srgbClr val="000000"/>
                </a:solidFill>
                <a:latin typeface="Arial (Body)"/>
                <a:ea typeface="ＭＳ Ｐゴシック" charset="-128"/>
                <a:cs typeface="+mn-cs"/>
              </a:rPr>
              <a:t>use </a:t>
            </a:r>
            <a:r>
              <a:rPr lang="en-US" altLang="en-US" sz="2400" kern="1200" dirty="0" smtClean="0">
                <a:solidFill>
                  <a:srgbClr val="000000"/>
                </a:solidFill>
                <a:latin typeface="Arial (Body)"/>
                <a:ea typeface="ＭＳ Ｐゴシック" charset="-128"/>
                <a:cs typeface="+mn-cs"/>
              </a:rPr>
              <a:t>C</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M</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Y</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K: </a:t>
            </a:r>
            <a:r>
              <a:rPr lang="en-US" altLang="en-US" sz="2400" kern="1200" dirty="0">
                <a:solidFill>
                  <a:srgbClr val="000000"/>
                </a:solidFill>
                <a:latin typeface="Arial (Body)"/>
                <a:ea typeface="ＭＳ Ｐゴシック" charset="-128"/>
                <a:cs typeface="+mn-cs"/>
              </a:rPr>
              <a:t>Cyan, Magenta, Yellow, and blacK.</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Others use </a:t>
            </a:r>
            <a:r>
              <a:rPr lang="en-US" altLang="en-US" sz="2400" kern="1200" dirty="0" smtClean="0">
                <a:solidFill>
                  <a:srgbClr val="000000"/>
                </a:solidFill>
                <a:latin typeface="Arial (Body)"/>
                <a:ea typeface="ＭＳ Ｐゴシック" charset="-128"/>
                <a:cs typeface="+mn-cs"/>
              </a:rPr>
              <a:t>H</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S</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B for </a:t>
            </a:r>
            <a:r>
              <a:rPr lang="en-US" altLang="en-US" sz="2400" kern="1200" dirty="0">
                <a:solidFill>
                  <a:srgbClr val="000000"/>
                </a:solidFill>
                <a:latin typeface="Arial (Body)"/>
                <a:ea typeface="ＭＳ Ｐゴシック" charset="-128"/>
                <a:cs typeface="+mn-cs"/>
              </a:rPr>
              <a:t>Hue, Saturation, and Brightness (also called </a:t>
            </a:r>
            <a:r>
              <a:rPr lang="en-US" altLang="en-US" sz="2400" kern="1200" dirty="0" smtClean="0">
                <a:solidFill>
                  <a:srgbClr val="000000"/>
                </a:solidFill>
                <a:latin typeface="Arial (Body)"/>
                <a:ea typeface="ＭＳ Ｐゴシック" charset="-128"/>
                <a:cs typeface="+mn-cs"/>
              </a:rPr>
              <a:t>H</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S</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V for </a:t>
            </a:r>
            <a:r>
              <a:rPr lang="en-US" altLang="en-US" sz="2400" kern="1200" dirty="0">
                <a:solidFill>
                  <a:srgbClr val="000000"/>
                </a:solidFill>
                <a:latin typeface="Arial (Body)"/>
                <a:ea typeface="ＭＳ Ｐゴシック" charset="-128"/>
                <a:cs typeface="+mn-cs"/>
              </a:rPr>
              <a:t>Hue, Saturation, and Value</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a:t>
            </a:r>
            <a:r>
              <a:rPr lang="en-US" altLang="ja-JP" sz="2400" kern="1200" dirty="0">
                <a:solidFill>
                  <a:srgbClr val="000000"/>
                </a:solidFill>
                <a:latin typeface="Arial (Body)"/>
                <a:ea typeface="ＭＳ Ｐゴシック" charset="-128"/>
              </a:rPr>
              <a:t>use the most common for computers</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R</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G</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B: </a:t>
            </a:r>
            <a:r>
              <a:rPr lang="en-US" altLang="en-US" sz="2400" kern="1200" dirty="0">
                <a:solidFill>
                  <a:srgbClr val="000000"/>
                </a:solidFill>
                <a:latin typeface="Arial (Body)"/>
                <a:ea typeface="ＭＳ Ｐゴシック" charset="-128"/>
                <a:cs typeface="+mn-cs"/>
              </a:rPr>
              <a:t>Red, Green, Blue</a:t>
            </a:r>
          </a:p>
        </p:txBody>
      </p:sp>
    </p:spTree>
    <p:extLst>
      <p:ext uri="{BB962C8B-B14F-4D97-AF65-F5344CB8AC3E}">
        <p14:creationId xmlns:p14="http://schemas.microsoft.com/office/powerpoint/2010/main" val="19762152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altLang="en-US" dirty="0">
                <a:ea typeface="ＭＳ Ｐゴシック" charset="-128"/>
              </a:rPr>
              <a:t>Encoding </a:t>
            </a:r>
            <a:r>
              <a:rPr lang="en-US" altLang="en-US" dirty="0" smtClean="0">
                <a:ea typeface="ＭＳ Ｐゴシック" charset="-128"/>
              </a:rPr>
              <a:t>R</a:t>
            </a:r>
            <a:r>
              <a:rPr lang="en-US" altLang="en-US" sz="100" dirty="0" smtClean="0">
                <a:ea typeface="ＭＳ Ｐゴシック" charset="-128"/>
              </a:rPr>
              <a:t> </a:t>
            </a:r>
            <a:r>
              <a:rPr lang="en-US" altLang="en-US" dirty="0" smtClean="0">
                <a:ea typeface="ＭＳ Ｐゴシック" charset="-128"/>
              </a:rPr>
              <a:t>G</a:t>
            </a:r>
            <a:r>
              <a:rPr lang="en-US" altLang="en-US" sz="100" dirty="0" smtClean="0">
                <a:ea typeface="ＭＳ Ｐゴシック" charset="-128"/>
              </a:rPr>
              <a:t> </a:t>
            </a:r>
            <a:r>
              <a:rPr lang="en-US" altLang="en-US" dirty="0" smtClean="0">
                <a:ea typeface="ＭＳ Ｐゴシック" charset="-128"/>
              </a:rPr>
              <a:t>B</a:t>
            </a:r>
            <a:endParaRPr lang="en-US" dirty="0">
              <a:latin typeface="Times New Roman" panose="02020603050405020304" pitchFamily="18" charset="0"/>
            </a:endParaRPr>
          </a:p>
        </p:txBody>
      </p:sp>
      <p:sp>
        <p:nvSpPr>
          <p:cNvPr id="3" name="Text Placeholder 2"/>
          <p:cNvSpPr>
            <a:spLocks noGrp="1"/>
          </p:cNvSpPr>
          <p:nvPr>
            <p:ph type="body" idx="1"/>
          </p:nvPr>
        </p:nvSpPr>
        <p:spPr>
          <a:xfrm>
            <a:off x="409074" y="1519990"/>
            <a:ext cx="4243137" cy="474742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Each component color (red, green, and blue) is encoded as a single byte</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Colors go from (0,0,0) to (255,255,255)</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If all three components are the same, the color is in </a:t>
            </a:r>
            <a:r>
              <a:rPr lang="en-US" altLang="en-US" sz="2200" kern="1200" dirty="0" smtClean="0">
                <a:solidFill>
                  <a:srgbClr val="000000"/>
                </a:solidFill>
                <a:latin typeface="Arial (Body)"/>
                <a:ea typeface="ＭＳ Ｐゴシック" charset="-128"/>
                <a:cs typeface="+mn-cs"/>
              </a:rPr>
              <a:t>greyscale</a:t>
            </a:r>
          </a:p>
          <a:p>
            <a:pPr lvl="2" fontAlgn="base">
              <a:spcAft>
                <a:spcPct val="0"/>
              </a:spcAft>
            </a:pPr>
            <a:r>
              <a:rPr lang="en-US" altLang="en-US" sz="2200" kern="1200" dirty="0" smtClean="0">
                <a:solidFill>
                  <a:srgbClr val="000000"/>
                </a:solidFill>
                <a:latin typeface="Arial (Body)"/>
                <a:ea typeface="ＭＳ Ｐゴシック" charset="-128"/>
                <a:cs typeface="+mn-cs"/>
              </a:rPr>
              <a:t>(200,200,200</a:t>
            </a:r>
            <a:r>
              <a:rPr lang="en-US" altLang="en-US" sz="2200" kern="1200" dirty="0">
                <a:solidFill>
                  <a:srgbClr val="000000"/>
                </a:solidFill>
                <a:latin typeface="Arial (Body)"/>
                <a:ea typeface="ＭＳ Ｐゴシック" charset="-128"/>
                <a:cs typeface="+mn-cs"/>
              </a:rPr>
              <a:t>) at (3,1)</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(0,0,0) (at position (3,0) in example) is black</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(255,255,255) is white</a:t>
            </a:r>
          </a:p>
        </p:txBody>
      </p:sp>
      <p:pic>
        <p:nvPicPr>
          <p:cNvPr id="5" name="Picture 16" descr="A diagram represents R G B triplets in a matrix representation. Illustration displays a matrix with two rows and four columns. Rows are numbered from 0 to 1. Columns are numbered from 0 to 3. Row 0 has a color value of Red 255, Green 30, Blue 30; Red 30, Green 30, Blue 255; Red 30, Green 255, Blue 30; Red 0, Green 0, Blue 0. Row 1 has a color value of Red 255, Green 150, Blue 150; Red 150, Green 150, Blue 255; Red 150, Green 255, Blue 150; Red 200, Green 200, Blue 200."/>
          <p:cNvPicPr>
            <a:picLocks noChangeAspect="1" noChangeArrowheads="1"/>
          </p:cNvPicPr>
          <p:nvPr/>
        </p:nvPicPr>
        <p:blipFill rotWithShape="1">
          <a:blip r:embed="rId2">
            <a:extLst>
              <a:ext uri="{28A0092B-C50C-407E-A947-70E740481C1C}">
                <a14:useLocalDpi xmlns:a14="http://schemas.microsoft.com/office/drawing/2010/main" val="0"/>
              </a:ext>
            </a:extLst>
          </a:blip>
          <a:srcRect l="3842" r="3029"/>
          <a:stretch/>
        </p:blipFill>
        <p:spPr bwMode="auto">
          <a:xfrm>
            <a:off x="4940710" y="2438401"/>
            <a:ext cx="3628103" cy="214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60664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How Much Can We Encode in 8 Bits?</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199" y="1600201"/>
            <a:ext cx="8465575" cy="135418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smtClean="0">
                <a:solidFill>
                  <a:srgbClr val="000000"/>
                </a:solidFill>
                <a:latin typeface="Arial (Body)"/>
                <a:ea typeface="ＭＳ Ｐゴシック" charset="-128"/>
              </a:rPr>
              <a:t>Let</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s </a:t>
            </a:r>
            <a:r>
              <a:rPr lang="en-US" altLang="ja-JP" sz="2200" kern="1200" dirty="0">
                <a:solidFill>
                  <a:srgbClr val="000000"/>
                </a:solidFill>
                <a:latin typeface="Arial (Body)"/>
                <a:ea typeface="ＭＳ Ｐゴシック" charset="-128"/>
              </a:rPr>
              <a:t>walk it through.</a:t>
            </a:r>
          </a:p>
          <a:p>
            <a:pPr marL="741600" lvl="1" indent="-284400" fontAlgn="base">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If we have one bit, we can represent two patterns: </a:t>
            </a:r>
            <a:r>
              <a:rPr lang="en-US" altLang="en-US" sz="2200" kern="1200" dirty="0" smtClean="0">
                <a:solidFill>
                  <a:srgbClr val="000000"/>
                </a:solidFill>
                <a:latin typeface="Arial (Body)"/>
                <a:ea typeface="ＭＳ Ｐゴシック" charset="-128"/>
                <a:cs typeface="+mn-cs"/>
              </a:rPr>
              <a:t>0 </a:t>
            </a:r>
            <a:r>
              <a:rPr lang="en-US" altLang="en-US" sz="2200" kern="1200" dirty="0">
                <a:solidFill>
                  <a:srgbClr val="000000"/>
                </a:solidFill>
                <a:latin typeface="Arial (Body)"/>
                <a:ea typeface="ＭＳ Ｐゴシック" charset="-128"/>
                <a:cs typeface="+mn-cs"/>
              </a:rPr>
              <a:t>and 1.</a:t>
            </a:r>
          </a:p>
          <a:p>
            <a:pPr marL="741600" lvl="1" indent="-284400" fontAlgn="base">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If we have two bits, we can represent four patterns</a:t>
            </a:r>
            <a:r>
              <a:rPr lang="en-US" altLang="en-US" sz="2200" kern="1200" dirty="0" smtClean="0">
                <a:solidFill>
                  <a:srgbClr val="000000"/>
                </a:solidFill>
                <a:latin typeface="Arial (Body)"/>
                <a:ea typeface="ＭＳ Ｐゴシック" charset="-128"/>
                <a:cs typeface="+mn-cs"/>
              </a:rPr>
              <a:t>:</a:t>
            </a:r>
          </a:p>
        </p:txBody>
      </p:sp>
      <p:graphicFrame>
        <p:nvGraphicFramePr>
          <p:cNvPr id="9" name="Object 8" descr="An array has 4 elements from left to right that reads, 0 0, 0 1, 1 0, and 1 1."/>
          <p:cNvGraphicFramePr>
            <a:graphicFrameLocks noChangeAspect="1"/>
          </p:cNvGraphicFramePr>
          <p:nvPr>
            <p:extLst>
              <p:ext uri="{D42A27DB-BD31-4B8C-83A1-F6EECF244321}">
                <p14:modId xmlns:p14="http://schemas.microsoft.com/office/powerpoint/2010/main" val="2866540761"/>
              </p:ext>
            </p:extLst>
          </p:nvPr>
        </p:nvGraphicFramePr>
        <p:xfrm>
          <a:off x="1337080" y="3003080"/>
          <a:ext cx="1765286" cy="330992"/>
        </p:xfrm>
        <a:graphic>
          <a:graphicData uri="http://schemas.openxmlformats.org/presentationml/2006/ole">
            <mc:AlternateContent xmlns:mc="http://schemas.openxmlformats.org/markup-compatibility/2006">
              <mc:Choice xmlns:v="urn:schemas-microsoft-com:vml" Requires="v">
                <p:oleObj spid="_x0000_s6873" name="Equation" r:id="rId3" imgW="1015920" imgH="190440" progId="Equation.DSMT4">
                  <p:embed/>
                </p:oleObj>
              </mc:Choice>
              <mc:Fallback>
                <p:oleObj name="Equation" r:id="rId3" imgW="1015920" imgH="190440" progId="Equation.DSMT4">
                  <p:embed/>
                  <p:pic>
                    <p:nvPicPr>
                      <p:cNvPr id="0" name=""/>
                      <p:cNvPicPr/>
                      <p:nvPr/>
                    </p:nvPicPr>
                    <p:blipFill>
                      <a:blip r:embed="rId4"/>
                      <a:stretch>
                        <a:fillRect/>
                      </a:stretch>
                    </p:blipFill>
                    <p:spPr>
                      <a:xfrm>
                        <a:off x="1337080" y="3003080"/>
                        <a:ext cx="1765286" cy="330992"/>
                      </a:xfrm>
                      <a:prstGeom prst="rect">
                        <a:avLst/>
                      </a:prstGeom>
                    </p:spPr>
                  </p:pic>
                </p:oleObj>
              </mc:Fallback>
            </mc:AlternateContent>
          </a:graphicData>
        </a:graphic>
      </p:graphicFrame>
      <p:sp>
        <p:nvSpPr>
          <p:cNvPr id="7" name="Content Placeholder 6"/>
          <p:cNvSpPr>
            <a:spLocks noGrp="1"/>
          </p:cNvSpPr>
          <p:nvPr>
            <p:ph sz="quarter" idx="16"/>
          </p:nvPr>
        </p:nvSpPr>
        <p:spPr>
          <a:xfrm>
            <a:off x="457200" y="3421887"/>
            <a:ext cx="8229600" cy="339051"/>
          </a:xfrm>
        </p:spPr>
        <p:txBody>
          <a:bodyPr anchor="ctr"/>
          <a:lstStyle/>
          <a:p>
            <a:pPr marL="741600" indent="-284400">
              <a:spcBef>
                <a:spcPts val="600"/>
              </a:spcBef>
              <a:buFontTx/>
              <a:buChar char="–"/>
            </a:pPr>
            <a:r>
              <a:rPr lang="en-US" altLang="en-US" sz="2200" kern="1200" dirty="0">
                <a:solidFill>
                  <a:srgbClr val="000000"/>
                </a:solidFill>
                <a:latin typeface="Arial (Body)"/>
                <a:ea typeface="ＭＳ Ｐゴシック" charset="-128"/>
              </a:rPr>
              <a:t>If we have three bits, we can represent eight patterns:</a:t>
            </a:r>
            <a:endParaRPr lang="en-US" dirty="0"/>
          </a:p>
        </p:txBody>
      </p:sp>
      <p:graphicFrame>
        <p:nvGraphicFramePr>
          <p:cNvPr id="10" name="Object 9" descr="An array has 8 elements from left to right that reads, 0 0 0, 0 0 1, 0 1 0, 0 1 1, 1 0 0, 1 0 1, 1 1 0, and 1 1 1."/>
          <p:cNvGraphicFramePr>
            <a:graphicFrameLocks noChangeAspect="1"/>
          </p:cNvGraphicFramePr>
          <p:nvPr>
            <p:extLst>
              <p:ext uri="{D42A27DB-BD31-4B8C-83A1-F6EECF244321}">
                <p14:modId xmlns:p14="http://schemas.microsoft.com/office/powerpoint/2010/main" val="3443463695"/>
              </p:ext>
            </p:extLst>
          </p:nvPr>
        </p:nvGraphicFramePr>
        <p:xfrm>
          <a:off x="1337080" y="3867040"/>
          <a:ext cx="4376710" cy="334952"/>
        </p:xfrm>
        <a:graphic>
          <a:graphicData uri="http://schemas.openxmlformats.org/presentationml/2006/ole">
            <mc:AlternateContent xmlns:mc="http://schemas.openxmlformats.org/markup-compatibility/2006">
              <mc:Choice xmlns:v="urn:schemas-microsoft-com:vml" Requires="v">
                <p:oleObj spid="_x0000_s6874" name="Equation" r:id="rId5" imgW="2489040" imgH="190440" progId="Equation.DSMT4">
                  <p:embed/>
                </p:oleObj>
              </mc:Choice>
              <mc:Fallback>
                <p:oleObj name="Equation" r:id="rId5" imgW="2489040" imgH="190440" progId="Equation.DSMT4">
                  <p:embed/>
                  <p:pic>
                    <p:nvPicPr>
                      <p:cNvPr id="0" name=""/>
                      <p:cNvPicPr/>
                      <p:nvPr/>
                    </p:nvPicPr>
                    <p:blipFill>
                      <a:blip r:embed="rId6"/>
                      <a:stretch>
                        <a:fillRect/>
                      </a:stretch>
                    </p:blipFill>
                    <p:spPr>
                      <a:xfrm>
                        <a:off x="1337080" y="3867040"/>
                        <a:ext cx="4376710" cy="334952"/>
                      </a:xfrm>
                      <a:prstGeom prst="rect">
                        <a:avLst/>
                      </a:prstGeom>
                    </p:spPr>
                  </p:pic>
                </p:oleObj>
              </mc:Fallback>
            </mc:AlternateContent>
          </a:graphicData>
        </a:graphic>
      </p:graphicFrame>
      <p:sp>
        <p:nvSpPr>
          <p:cNvPr id="8" name="Content Placeholder 7"/>
          <p:cNvSpPr>
            <a:spLocks noGrp="1"/>
          </p:cNvSpPr>
          <p:nvPr>
            <p:ph sz="quarter" idx="17"/>
          </p:nvPr>
        </p:nvSpPr>
        <p:spPr>
          <a:xfrm>
            <a:off x="457200" y="4321769"/>
            <a:ext cx="4955458" cy="352139"/>
          </a:xfrm>
        </p:spPr>
        <p:txBody>
          <a:bodyPr anchor="ctr"/>
          <a:lstStyle/>
          <a:p>
            <a:r>
              <a:rPr lang="en-US" altLang="en-US" sz="2200" kern="1200" dirty="0">
                <a:solidFill>
                  <a:srgbClr val="000000"/>
                </a:solidFill>
                <a:latin typeface="Arial (Body)"/>
                <a:ea typeface="ＭＳ Ｐゴシック" charset="-128"/>
              </a:rPr>
              <a:t>General rule: In </a:t>
            </a:r>
            <a:r>
              <a:rPr lang="en-US" altLang="en-US" sz="2200" i="1" kern="1200" dirty="0">
                <a:solidFill>
                  <a:srgbClr val="000000"/>
                </a:solidFill>
                <a:latin typeface="Arial (Body)"/>
                <a:ea typeface="ＭＳ Ｐゴシック" charset="-128"/>
              </a:rPr>
              <a:t>n</a:t>
            </a:r>
            <a:r>
              <a:rPr lang="en-US" altLang="en-US" sz="2200" kern="1200" dirty="0">
                <a:solidFill>
                  <a:srgbClr val="000000"/>
                </a:solidFill>
                <a:latin typeface="Arial (Body)"/>
                <a:ea typeface="ＭＳ Ｐゴシック" charset="-128"/>
              </a:rPr>
              <a:t> bits, we can have</a:t>
            </a:r>
            <a:endParaRPr lang="en-US" dirty="0"/>
          </a:p>
        </p:txBody>
      </p:sp>
      <p:graphicFrame>
        <p:nvGraphicFramePr>
          <p:cNvPr id="11" name="Object 10" descr="2 to the n power."/>
          <p:cNvGraphicFramePr>
            <a:graphicFrameLocks noChangeAspect="1"/>
          </p:cNvGraphicFramePr>
          <p:nvPr>
            <p:extLst>
              <p:ext uri="{D42A27DB-BD31-4B8C-83A1-F6EECF244321}">
                <p14:modId xmlns:p14="http://schemas.microsoft.com/office/powerpoint/2010/main" val="21146721"/>
              </p:ext>
            </p:extLst>
          </p:nvPr>
        </p:nvGraphicFramePr>
        <p:xfrm>
          <a:off x="5302250" y="4330700"/>
          <a:ext cx="319088" cy="319088"/>
        </p:xfrm>
        <a:graphic>
          <a:graphicData uri="http://schemas.openxmlformats.org/presentationml/2006/ole">
            <mc:AlternateContent xmlns:mc="http://schemas.openxmlformats.org/markup-compatibility/2006">
              <mc:Choice xmlns:v="urn:schemas-microsoft-com:vml" Requires="v">
                <p:oleObj spid="_x0000_s6875" name="Equation" r:id="rId7" imgW="190440" imgH="190440" progId="Equation.DSMT4">
                  <p:embed/>
                </p:oleObj>
              </mc:Choice>
              <mc:Fallback>
                <p:oleObj name="Equation" r:id="rId7" imgW="190440" imgH="190440" progId="Equation.DSMT4">
                  <p:embed/>
                  <p:pic>
                    <p:nvPicPr>
                      <p:cNvPr id="0" name=""/>
                      <p:cNvPicPr/>
                      <p:nvPr/>
                    </p:nvPicPr>
                    <p:blipFill>
                      <a:blip r:embed="rId8"/>
                      <a:stretch>
                        <a:fillRect/>
                      </a:stretch>
                    </p:blipFill>
                    <p:spPr>
                      <a:xfrm>
                        <a:off x="5302250" y="4330700"/>
                        <a:ext cx="319088" cy="319088"/>
                      </a:xfrm>
                      <a:prstGeom prst="rect">
                        <a:avLst/>
                      </a:prstGeom>
                    </p:spPr>
                  </p:pic>
                </p:oleObj>
              </mc:Fallback>
            </mc:AlternateContent>
          </a:graphicData>
        </a:graphic>
      </p:graphicFrame>
      <p:sp>
        <p:nvSpPr>
          <p:cNvPr id="4" name="Content Placeholder 3"/>
          <p:cNvSpPr>
            <a:spLocks noGrp="1"/>
          </p:cNvSpPr>
          <p:nvPr>
            <p:ph sz="quarter" idx="13"/>
          </p:nvPr>
        </p:nvSpPr>
        <p:spPr>
          <a:xfrm>
            <a:off x="457200" y="4212527"/>
            <a:ext cx="8229600" cy="948863"/>
          </a:xfrm>
        </p:spPr>
        <p:txBody>
          <a:bodyPr/>
          <a:lstStyle/>
          <a:p>
            <a:pPr marL="0" lvl="0" indent="5113338" fontAlgn="base">
              <a:spcAft>
                <a:spcPct val="0"/>
              </a:spcAft>
              <a:buNone/>
            </a:pPr>
            <a:r>
              <a:rPr lang="en-US" altLang="en-US" sz="2200" kern="1200" dirty="0" smtClean="0">
                <a:solidFill>
                  <a:srgbClr val="000000"/>
                </a:solidFill>
                <a:latin typeface="Arial (Body)"/>
                <a:ea typeface="ＭＳ Ｐゴシック" charset="-128"/>
              </a:rPr>
              <a:t>patterns</a:t>
            </a:r>
          </a:p>
          <a:p>
            <a:pPr marL="741600" lvl="1" indent="-284400" fontAlgn="base">
              <a:buFont typeface="Arial" panose="020B0604020202020204" pitchFamily="34" charset="0"/>
              <a:buChar char="–"/>
            </a:pPr>
            <a:r>
              <a:rPr lang="en-US" altLang="en-US" sz="2200" kern="1200" dirty="0" smtClean="0">
                <a:solidFill>
                  <a:srgbClr val="000000"/>
                </a:solidFill>
                <a:latin typeface="Arial (Body)"/>
                <a:ea typeface="ＭＳ Ｐゴシック" charset="-128"/>
              </a:rPr>
              <a:t>In </a:t>
            </a:r>
            <a:r>
              <a:rPr lang="en-US" altLang="en-US" sz="2200" kern="1200" dirty="0">
                <a:solidFill>
                  <a:srgbClr val="000000"/>
                </a:solidFill>
                <a:latin typeface="Arial (Body)"/>
                <a:ea typeface="ＭＳ Ｐゴシック" charset="-128"/>
              </a:rPr>
              <a:t>8 bits, we can have</a:t>
            </a:r>
            <a:endParaRPr lang="en-US" dirty="0"/>
          </a:p>
        </p:txBody>
      </p:sp>
      <p:graphicFrame>
        <p:nvGraphicFramePr>
          <p:cNvPr id="12" name="Object 11" descr="2 to the eighth power."/>
          <p:cNvGraphicFramePr>
            <a:graphicFrameLocks noChangeAspect="1"/>
          </p:cNvGraphicFramePr>
          <p:nvPr>
            <p:extLst>
              <p:ext uri="{D42A27DB-BD31-4B8C-83A1-F6EECF244321}">
                <p14:modId xmlns:p14="http://schemas.microsoft.com/office/powerpoint/2010/main" val="2689690668"/>
              </p:ext>
            </p:extLst>
          </p:nvPr>
        </p:nvGraphicFramePr>
        <p:xfrm>
          <a:off x="4043501" y="4729522"/>
          <a:ext cx="298664" cy="319996"/>
        </p:xfrm>
        <a:graphic>
          <a:graphicData uri="http://schemas.openxmlformats.org/presentationml/2006/ole">
            <mc:AlternateContent xmlns:mc="http://schemas.openxmlformats.org/markup-compatibility/2006">
              <mc:Choice xmlns:v="urn:schemas-microsoft-com:vml" Requires="v">
                <p:oleObj spid="_x0000_s6876" name="Equation" r:id="rId9" imgW="177480" imgH="190440" progId="Equation.DSMT4">
                  <p:embed/>
                </p:oleObj>
              </mc:Choice>
              <mc:Fallback>
                <p:oleObj name="Equation" r:id="rId9" imgW="177480" imgH="190440" progId="Equation.DSMT4">
                  <p:embed/>
                  <p:pic>
                    <p:nvPicPr>
                      <p:cNvPr id="11" name="Object 10"/>
                      <p:cNvPicPr/>
                      <p:nvPr/>
                    </p:nvPicPr>
                    <p:blipFill>
                      <a:blip r:embed="rId10"/>
                      <a:stretch>
                        <a:fillRect/>
                      </a:stretch>
                    </p:blipFill>
                    <p:spPr>
                      <a:xfrm>
                        <a:off x="4043501" y="4729522"/>
                        <a:ext cx="298664" cy="319996"/>
                      </a:xfrm>
                      <a:prstGeom prst="rect">
                        <a:avLst/>
                      </a:prstGeom>
                    </p:spPr>
                  </p:pic>
                </p:oleObj>
              </mc:Fallback>
            </mc:AlternateContent>
          </a:graphicData>
        </a:graphic>
      </p:graphicFrame>
      <p:sp>
        <p:nvSpPr>
          <p:cNvPr id="5" name="Content Placeholder 4"/>
          <p:cNvSpPr>
            <a:spLocks noGrp="1"/>
          </p:cNvSpPr>
          <p:nvPr>
            <p:ph sz="quarter" idx="14"/>
          </p:nvPr>
        </p:nvSpPr>
        <p:spPr>
          <a:xfrm>
            <a:off x="457200" y="4610885"/>
            <a:ext cx="8232775" cy="1278637"/>
          </a:xfrm>
        </p:spPr>
        <p:txBody>
          <a:bodyPr/>
          <a:lstStyle/>
          <a:p>
            <a:pPr marL="457200" lvl="1" indent="3403600" fontAlgn="base">
              <a:spcAft>
                <a:spcPct val="0"/>
              </a:spcAft>
              <a:buNone/>
            </a:pPr>
            <a:r>
              <a:rPr lang="en-US" altLang="en-US" sz="2200" kern="1200" dirty="0">
                <a:solidFill>
                  <a:srgbClr val="000000"/>
                </a:solidFill>
                <a:latin typeface="Arial (Body)"/>
                <a:ea typeface="ＭＳ Ｐゴシック" charset="-128"/>
              </a:rPr>
              <a:t>patterns, or 256</a:t>
            </a:r>
          </a:p>
          <a:p>
            <a:pPr marL="741600" lvl="1" indent="-284400" fontAlgn="base">
              <a:buFont typeface="Arial" panose="020B0604020202020204" pitchFamily="34" charset="0"/>
              <a:buChar char="–"/>
            </a:pPr>
            <a:r>
              <a:rPr lang="en-US" altLang="en-US" sz="2200" kern="1200" dirty="0">
                <a:solidFill>
                  <a:srgbClr val="000000"/>
                </a:solidFill>
                <a:latin typeface="Arial (Body)"/>
                <a:ea typeface="ＭＳ Ｐゴシック" charset="-128"/>
              </a:rPr>
              <a:t>If we make one pattern 0, then the highest value we can represent is</a:t>
            </a:r>
            <a:endParaRPr lang="en-US" dirty="0"/>
          </a:p>
        </p:txBody>
      </p:sp>
      <p:graphicFrame>
        <p:nvGraphicFramePr>
          <p:cNvPr id="13" name="Object 12" descr="2 to the eighth power minus 1."/>
          <p:cNvGraphicFramePr>
            <a:graphicFrameLocks noChangeAspect="1"/>
          </p:cNvGraphicFramePr>
          <p:nvPr>
            <p:extLst>
              <p:ext uri="{D42A27DB-BD31-4B8C-83A1-F6EECF244321}">
                <p14:modId xmlns:p14="http://schemas.microsoft.com/office/powerpoint/2010/main" val="4283502398"/>
              </p:ext>
            </p:extLst>
          </p:nvPr>
        </p:nvGraphicFramePr>
        <p:xfrm>
          <a:off x="2815785" y="5441304"/>
          <a:ext cx="588251" cy="314356"/>
        </p:xfrm>
        <a:graphic>
          <a:graphicData uri="http://schemas.openxmlformats.org/presentationml/2006/ole">
            <mc:AlternateContent xmlns:mc="http://schemas.openxmlformats.org/markup-compatibility/2006">
              <mc:Choice xmlns:v="urn:schemas-microsoft-com:vml" Requires="v">
                <p:oleObj spid="_x0000_s6877" name="Equation" r:id="rId11" imgW="355320" imgH="190440" progId="Equation.DSMT4">
                  <p:embed/>
                </p:oleObj>
              </mc:Choice>
              <mc:Fallback>
                <p:oleObj name="Equation" r:id="rId11" imgW="355320" imgH="190440" progId="Equation.DSMT4">
                  <p:embed/>
                  <p:pic>
                    <p:nvPicPr>
                      <p:cNvPr id="12" name="Object 11"/>
                      <p:cNvPicPr/>
                      <p:nvPr/>
                    </p:nvPicPr>
                    <p:blipFill>
                      <a:blip r:embed="rId12"/>
                      <a:stretch>
                        <a:fillRect/>
                      </a:stretch>
                    </p:blipFill>
                    <p:spPr>
                      <a:xfrm>
                        <a:off x="2815785" y="5441304"/>
                        <a:ext cx="588251" cy="314356"/>
                      </a:xfrm>
                      <a:prstGeom prst="rect">
                        <a:avLst/>
                      </a:prstGeom>
                    </p:spPr>
                  </p:pic>
                </p:oleObj>
              </mc:Fallback>
            </mc:AlternateContent>
          </a:graphicData>
        </a:graphic>
      </p:graphicFrame>
      <p:sp>
        <p:nvSpPr>
          <p:cNvPr id="6" name="Content Placeholder 5"/>
          <p:cNvSpPr>
            <a:spLocks noGrp="1"/>
          </p:cNvSpPr>
          <p:nvPr>
            <p:ph sz="quarter" idx="15"/>
          </p:nvPr>
        </p:nvSpPr>
        <p:spPr>
          <a:xfrm>
            <a:off x="3377554" y="5423117"/>
            <a:ext cx="1223278" cy="362288"/>
          </a:xfrm>
        </p:spPr>
        <p:txBody>
          <a:bodyPr anchor="ctr"/>
          <a:lstStyle/>
          <a:p>
            <a:pPr marL="0" indent="0">
              <a:buNone/>
            </a:pPr>
            <a:r>
              <a:rPr lang="en-US" altLang="en-US" sz="2200" kern="1200" dirty="0">
                <a:solidFill>
                  <a:srgbClr val="000000"/>
                </a:solidFill>
                <a:latin typeface="Arial (Body)"/>
                <a:ea typeface="ＭＳ Ｐゴシック" charset="-128"/>
              </a:rPr>
              <a:t>or 255</a:t>
            </a:r>
            <a:endParaRPr lang="en-US" sz="2200" dirty="0"/>
          </a:p>
        </p:txBody>
      </p:sp>
    </p:spTree>
    <p:extLst>
      <p:ext uri="{BB962C8B-B14F-4D97-AF65-F5344CB8AC3E}">
        <p14:creationId xmlns:p14="http://schemas.microsoft.com/office/powerpoint/2010/main" val="3647971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en-US" dirty="0" smtClean="0"/>
              <a:t>Is That Enough?</a:t>
            </a:r>
            <a:endParaRPr lang="en-US" altLang="en-US" dirty="0"/>
          </a:p>
        </p:txBody>
      </p:sp>
      <p:sp>
        <p:nvSpPr>
          <p:cNvPr id="3" name="Content Placeholder 2"/>
          <p:cNvSpPr>
            <a:spLocks noGrp="1"/>
          </p:cNvSpPr>
          <p:nvPr>
            <p:ph idx="1"/>
          </p:nvPr>
        </p:nvSpPr>
        <p:spPr>
          <a:xfrm>
            <a:off x="498143" y="1600200"/>
            <a:ext cx="4114800" cy="445549"/>
          </a:xfrm>
        </p:spPr>
        <p:txBody>
          <a:bodyPr/>
          <a:lstStyle/>
          <a:p>
            <a:pPr indent="-255600"/>
            <a:r>
              <a:rPr lang="en-US" sz="2400" dirty="0" smtClean="0">
                <a:latin typeface="+mn-lt"/>
              </a:rPr>
              <a:t>We’re representing color in</a:t>
            </a:r>
            <a:endParaRPr lang="en-US" sz="2400" dirty="0">
              <a:latin typeface="+mn-lt"/>
            </a:endParaRPr>
          </a:p>
        </p:txBody>
      </p:sp>
      <p:graphicFrame>
        <p:nvGraphicFramePr>
          <p:cNvPr id="13" name="Object 12" descr="24 left parenthesis 3 asterisk 8 right parenthesis."/>
          <p:cNvGraphicFramePr>
            <a:graphicFrameLocks noChangeAspect="1"/>
          </p:cNvGraphicFramePr>
          <p:nvPr>
            <p:extLst>
              <p:ext uri="{D42A27DB-BD31-4B8C-83A1-F6EECF244321}">
                <p14:modId xmlns:p14="http://schemas.microsoft.com/office/powerpoint/2010/main" val="4141653913"/>
              </p:ext>
            </p:extLst>
          </p:nvPr>
        </p:nvGraphicFramePr>
        <p:xfrm>
          <a:off x="4576254" y="1723902"/>
          <a:ext cx="976584" cy="390634"/>
        </p:xfrm>
        <a:graphic>
          <a:graphicData uri="http://schemas.openxmlformats.org/presentationml/2006/ole">
            <mc:AlternateContent xmlns:mc="http://schemas.openxmlformats.org/markup-compatibility/2006">
              <mc:Choice xmlns:v="urn:schemas-microsoft-com:vml" Requires="v">
                <p:oleObj spid="_x0000_s7250" name="Equation" r:id="rId3" imgW="634680" imgH="253800" progId="Equation.DSMT4">
                  <p:embed/>
                </p:oleObj>
              </mc:Choice>
              <mc:Fallback>
                <p:oleObj name="Equation" r:id="rId3" imgW="634680" imgH="253800" progId="Equation.DSMT4">
                  <p:embed/>
                  <p:pic>
                    <p:nvPicPr>
                      <p:cNvPr id="0" name=""/>
                      <p:cNvPicPr/>
                      <p:nvPr/>
                    </p:nvPicPr>
                    <p:blipFill>
                      <a:blip r:embed="rId4"/>
                      <a:stretch>
                        <a:fillRect/>
                      </a:stretch>
                    </p:blipFill>
                    <p:spPr>
                      <a:xfrm>
                        <a:off x="4576254" y="1723902"/>
                        <a:ext cx="976584" cy="390634"/>
                      </a:xfrm>
                      <a:prstGeom prst="rect">
                        <a:avLst/>
                      </a:prstGeom>
                    </p:spPr>
                  </p:pic>
                </p:oleObj>
              </mc:Fallback>
            </mc:AlternateContent>
          </a:graphicData>
        </a:graphic>
      </p:graphicFrame>
      <p:sp>
        <p:nvSpPr>
          <p:cNvPr id="12" name="Content Placeholder 11"/>
          <p:cNvSpPr>
            <a:spLocks noGrp="1"/>
          </p:cNvSpPr>
          <p:nvPr>
            <p:ph idx="13"/>
          </p:nvPr>
        </p:nvSpPr>
        <p:spPr>
          <a:xfrm>
            <a:off x="498143" y="1650760"/>
            <a:ext cx="8229600" cy="919336"/>
          </a:xfrm>
        </p:spPr>
        <p:txBody>
          <a:bodyPr/>
          <a:lstStyle/>
          <a:p>
            <a:pPr marL="101600" indent="4927600" eaLnBrk="1" hangingPunct="1">
              <a:buNone/>
            </a:pPr>
            <a:r>
              <a:rPr lang="en-US" altLang="ja-JP" sz="2400" dirty="0">
                <a:latin typeface="+mn-lt"/>
                <a:ea typeface="ＭＳ Ｐゴシック" charset="-128"/>
              </a:rPr>
              <a:t>bits.</a:t>
            </a:r>
          </a:p>
          <a:p>
            <a:pPr lvl="1" indent="-284400" eaLnBrk="1" hangingPunct="1"/>
            <a:r>
              <a:rPr lang="en-US" altLang="en-US" sz="2400" dirty="0" smtClean="0">
                <a:latin typeface="+mn-lt"/>
                <a:ea typeface="ＭＳ Ｐゴシック" charset="-128"/>
              </a:rPr>
              <a:t>That</a:t>
            </a:r>
            <a:r>
              <a:rPr lang="fr-FR" altLang="en-US" sz="2400" dirty="0" smtClean="0">
                <a:latin typeface="+mn-lt"/>
                <a:ea typeface="ＭＳ Ｐゴシック" charset="-128"/>
              </a:rPr>
              <a:t>’</a:t>
            </a:r>
            <a:r>
              <a:rPr lang="en-US" altLang="ja-JP" sz="2400" dirty="0" smtClean="0">
                <a:latin typeface="+mn-lt"/>
                <a:ea typeface="ＭＳ Ｐゴシック" charset="-128"/>
              </a:rPr>
              <a:t>s</a:t>
            </a:r>
            <a:endParaRPr lang="en-US" sz="2400" dirty="0">
              <a:latin typeface="+mn-lt"/>
            </a:endParaRPr>
          </a:p>
        </p:txBody>
      </p:sp>
      <p:graphicFrame>
        <p:nvGraphicFramePr>
          <p:cNvPr id="14" name="Object 13" descr="16,777,216 left parenthesis 2 to the 24 power right parenthesis."/>
          <p:cNvGraphicFramePr>
            <a:graphicFrameLocks noChangeAspect="1"/>
          </p:cNvGraphicFramePr>
          <p:nvPr>
            <p:extLst>
              <p:ext uri="{D42A27DB-BD31-4B8C-83A1-F6EECF244321}">
                <p14:modId xmlns:p14="http://schemas.microsoft.com/office/powerpoint/2010/main" val="2970383726"/>
              </p:ext>
            </p:extLst>
          </p:nvPr>
        </p:nvGraphicFramePr>
        <p:xfrm>
          <a:off x="2209800" y="2139950"/>
          <a:ext cx="2103438" cy="496888"/>
        </p:xfrm>
        <a:graphic>
          <a:graphicData uri="http://schemas.openxmlformats.org/presentationml/2006/ole">
            <mc:AlternateContent xmlns:mc="http://schemas.openxmlformats.org/markup-compatibility/2006">
              <mc:Choice xmlns:v="urn:schemas-microsoft-com:vml" Requires="v">
                <p:oleObj spid="_x0000_s7251" name="Equation" r:id="rId5" imgW="1180800" imgH="279360" progId="Equation.DSMT4">
                  <p:embed/>
                </p:oleObj>
              </mc:Choice>
              <mc:Fallback>
                <p:oleObj name="Equation" r:id="rId5" imgW="1180800" imgH="279360" progId="Equation.DSMT4">
                  <p:embed/>
                  <p:pic>
                    <p:nvPicPr>
                      <p:cNvPr id="13" name="Object 12"/>
                      <p:cNvPicPr/>
                      <p:nvPr/>
                    </p:nvPicPr>
                    <p:blipFill>
                      <a:blip r:embed="rId6"/>
                      <a:stretch>
                        <a:fillRect/>
                      </a:stretch>
                    </p:blipFill>
                    <p:spPr>
                      <a:xfrm>
                        <a:off x="2209800" y="2139950"/>
                        <a:ext cx="2103438" cy="496888"/>
                      </a:xfrm>
                      <a:prstGeom prst="rect">
                        <a:avLst/>
                      </a:prstGeom>
                    </p:spPr>
                  </p:pic>
                </p:oleObj>
              </mc:Fallback>
            </mc:AlternateContent>
          </a:graphicData>
        </a:graphic>
      </p:graphicFrame>
      <p:sp>
        <p:nvSpPr>
          <p:cNvPr id="11" name="Content Placeholder 10"/>
          <p:cNvSpPr>
            <a:spLocks noGrp="1"/>
          </p:cNvSpPr>
          <p:nvPr>
            <p:ph idx="14"/>
          </p:nvPr>
        </p:nvSpPr>
        <p:spPr>
          <a:xfrm>
            <a:off x="470848" y="2112491"/>
            <a:ext cx="8229600" cy="3588017"/>
          </a:xfrm>
        </p:spPr>
        <p:txBody>
          <a:bodyPr/>
          <a:lstStyle/>
          <a:p>
            <a:pPr marL="558800" lvl="1" indent="3208338" eaLnBrk="1" hangingPunct="1">
              <a:buNone/>
            </a:pPr>
            <a:r>
              <a:rPr lang="en-US" altLang="ja-JP" sz="2400" dirty="0">
                <a:latin typeface="+mn-lt"/>
                <a:ea typeface="ＭＳ Ｐゴシック" charset="-128"/>
              </a:rPr>
              <a:t>possible colors</a:t>
            </a:r>
          </a:p>
          <a:p>
            <a:pPr lvl="1" indent="-284400" eaLnBrk="1" hangingPunct="1"/>
            <a:r>
              <a:rPr lang="en-US" altLang="en-US" sz="2400" dirty="0">
                <a:latin typeface="+mn-lt"/>
                <a:ea typeface="ＭＳ Ｐゴシック" charset="-128"/>
              </a:rPr>
              <a:t>Our eye can discern millions of colors, so </a:t>
            </a:r>
            <a:r>
              <a:rPr lang="en-US" altLang="en-US" sz="2400" dirty="0" smtClean="0">
                <a:latin typeface="+mn-lt"/>
                <a:ea typeface="ＭＳ Ｐゴシック" charset="-128"/>
              </a:rPr>
              <a:t>it</a:t>
            </a:r>
            <a:r>
              <a:rPr lang="fr-FR" altLang="ja-JP" sz="2400" dirty="0" smtClean="0">
                <a:latin typeface="+mn-lt"/>
                <a:ea typeface="ＭＳ Ｐゴシック" charset="-128"/>
              </a:rPr>
              <a:t>’</a:t>
            </a:r>
            <a:r>
              <a:rPr lang="en-US" altLang="ja-JP" sz="2400" dirty="0" smtClean="0">
                <a:latin typeface="+mn-lt"/>
                <a:ea typeface="ＭＳ Ｐゴシック" charset="-128"/>
              </a:rPr>
              <a:t>s </a:t>
            </a:r>
            <a:r>
              <a:rPr lang="en-US" altLang="ja-JP" sz="2400" dirty="0">
                <a:latin typeface="+mn-lt"/>
                <a:ea typeface="ＭＳ Ｐゴシック" charset="-128"/>
              </a:rPr>
              <a:t>probably pretty close</a:t>
            </a:r>
          </a:p>
          <a:p>
            <a:pPr lvl="1" indent="-284400" eaLnBrk="1" hangingPunct="1"/>
            <a:r>
              <a:rPr lang="en-US" altLang="en-US" sz="2400" dirty="0">
                <a:latin typeface="+mn-lt"/>
                <a:ea typeface="ＭＳ Ｐゴシック" charset="-128"/>
              </a:rPr>
              <a:t>But the real limitation is the physical devices: We </a:t>
            </a:r>
            <a:r>
              <a:rPr lang="en-US" altLang="en-US" sz="2400" dirty="0" smtClean="0">
                <a:latin typeface="+mn-lt"/>
                <a:ea typeface="ＭＳ Ｐゴシック" charset="-128"/>
              </a:rPr>
              <a:t>don</a:t>
            </a:r>
            <a:r>
              <a:rPr lang="fr-FR" altLang="ja-JP" sz="2400" dirty="0" smtClean="0">
                <a:latin typeface="+mn-lt"/>
                <a:ea typeface="ＭＳ Ｐゴシック" charset="-128"/>
              </a:rPr>
              <a:t>’</a:t>
            </a:r>
            <a:r>
              <a:rPr lang="en-US" altLang="ja-JP" sz="2400" dirty="0" smtClean="0">
                <a:latin typeface="+mn-lt"/>
                <a:ea typeface="ＭＳ Ｐゴシック" charset="-128"/>
              </a:rPr>
              <a:t>t </a:t>
            </a:r>
            <a:r>
              <a:rPr lang="en-US" altLang="ja-JP" sz="2400" dirty="0">
                <a:latin typeface="+mn-lt"/>
                <a:ea typeface="ＭＳ Ｐゴシック" charset="-128"/>
              </a:rPr>
              <a:t>get 16 million colors out of a monitor</a:t>
            </a:r>
          </a:p>
          <a:p>
            <a:pPr indent="-255600" eaLnBrk="1" hangingPunct="1"/>
            <a:r>
              <a:rPr lang="en-US" altLang="en-US" sz="2400" dirty="0">
                <a:latin typeface="+mn-lt"/>
                <a:ea typeface="ＭＳ Ｐゴシック" charset="-128"/>
              </a:rPr>
              <a:t>Some graphics systems support 32 bits per pixel</a:t>
            </a:r>
          </a:p>
          <a:p>
            <a:pPr lvl="1" indent="-284400" eaLnBrk="1" hangingPunct="1"/>
            <a:r>
              <a:rPr lang="en-US" altLang="en-US" sz="2400" dirty="0">
                <a:latin typeface="+mn-lt"/>
                <a:ea typeface="ＭＳ Ｐゴシック" charset="-128"/>
              </a:rPr>
              <a:t>May be more pixels for color, or an additional 8 bits to represent 256 levels of </a:t>
            </a:r>
            <a:r>
              <a:rPr lang="en-US" altLang="en-US" sz="2400" b="1" dirty="0" smtClean="0">
                <a:latin typeface="+mn-lt"/>
                <a:ea typeface="ＭＳ Ｐゴシック" charset="-128"/>
              </a:rPr>
              <a:t>translucence</a:t>
            </a:r>
            <a:endParaRPr lang="en-US" altLang="en-US" sz="2400" b="1" dirty="0">
              <a:latin typeface="+mn-lt"/>
              <a:ea typeface="ＭＳ Ｐゴシック" charset="-128"/>
            </a:endParaRPr>
          </a:p>
        </p:txBody>
      </p:sp>
    </p:spTree>
    <p:extLst>
      <p:ext uri="{BB962C8B-B14F-4D97-AF65-F5344CB8AC3E}">
        <p14:creationId xmlns:p14="http://schemas.microsoft.com/office/powerpoint/2010/main" val="217837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Size of Images</a:t>
            </a:r>
            <a:endParaRPr lang="en-US" altLang="en-US" kern="1200" dirty="0">
              <a:latin typeface="Times New Roman" panose="02020603050405020304" pitchFamily="18" charset="0"/>
              <a:ea typeface="ＭＳ Ｐゴシック" charset="-128"/>
            </a:endParaRPr>
          </a:p>
        </p:txBody>
      </p:sp>
      <p:graphicFrame>
        <p:nvGraphicFramePr>
          <p:cNvPr id="3" name="Table 2"/>
          <p:cNvGraphicFramePr>
            <a:graphicFrameLocks noGrp="1"/>
          </p:cNvGraphicFramePr>
          <p:nvPr>
            <p:extLst>
              <p:ext uri="{D42A27DB-BD31-4B8C-83A1-F6EECF244321}">
                <p14:modId xmlns:p14="http://schemas.microsoft.com/office/powerpoint/2010/main" val="497543531"/>
              </p:ext>
            </p:extLst>
          </p:nvPr>
        </p:nvGraphicFramePr>
        <p:xfrm>
          <a:off x="619431" y="2342960"/>
          <a:ext cx="8067368" cy="1217430"/>
        </p:xfrm>
        <a:graphic>
          <a:graphicData uri="http://schemas.openxmlformats.org/drawingml/2006/table">
            <a:tbl>
              <a:tblPr firstRow="1" bandRow="1">
                <a:tableStyleId>{40F9630F-82C1-40B7-BC3A-925EFCFF5E92}</a:tableStyleId>
              </a:tblPr>
              <a:tblGrid>
                <a:gridCol w="1706134">
                  <a:extLst>
                    <a:ext uri="{9D8B030D-6E8A-4147-A177-3AD203B41FA5}">
                      <a16:colId xmlns:a16="http://schemas.microsoft.com/office/drawing/2014/main" val="3189930132"/>
                    </a:ext>
                  </a:extLst>
                </a:gridCol>
                <a:gridCol w="1964499">
                  <a:extLst>
                    <a:ext uri="{9D8B030D-6E8A-4147-A177-3AD203B41FA5}">
                      <a16:colId xmlns:a16="http://schemas.microsoft.com/office/drawing/2014/main" val="799061462"/>
                    </a:ext>
                  </a:extLst>
                </a:gridCol>
                <a:gridCol w="2044683">
                  <a:extLst>
                    <a:ext uri="{9D8B030D-6E8A-4147-A177-3AD203B41FA5}">
                      <a16:colId xmlns:a16="http://schemas.microsoft.com/office/drawing/2014/main" val="1754745332"/>
                    </a:ext>
                  </a:extLst>
                </a:gridCol>
                <a:gridCol w="2352052">
                  <a:extLst>
                    <a:ext uri="{9D8B030D-6E8A-4147-A177-3AD203B41FA5}">
                      <a16:colId xmlns:a16="http://schemas.microsoft.com/office/drawing/2014/main" val="3940742320"/>
                    </a:ext>
                  </a:extLst>
                </a:gridCol>
              </a:tblGrid>
              <a:tr h="427536">
                <a:tc>
                  <a:txBody>
                    <a:bodyPr/>
                    <a:lstStyle/>
                    <a:p>
                      <a:r>
                        <a:rPr lang="en-US" sz="1800" dirty="0" smtClean="0">
                          <a:solidFill>
                            <a:schemeClr val="bg1"/>
                          </a:solidFill>
                          <a:latin typeface="+mn-lt"/>
                        </a:rPr>
                        <a:t>Blank</a:t>
                      </a:r>
                      <a:endParaRPr lang="en-US" sz="18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mn-lt"/>
                        </a:rPr>
                        <a:t>320 x 240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chemeClr val="tx1"/>
                          </a:solidFill>
                          <a:effectLst/>
                          <a:latin typeface="+mn-lt"/>
                        </a:rPr>
                        <a:t>640 x 480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chemeClr val="tx1"/>
                          </a:solidFill>
                          <a:effectLst/>
                          <a:latin typeface="+mn-lt"/>
                        </a:rPr>
                        <a:t>1024 x 768 monitor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1191760"/>
                  </a:ext>
                </a:extLst>
              </a:tr>
              <a:tr h="421405">
                <a:tc>
                  <a:txBody>
                    <a:bodyPr/>
                    <a:lstStyle/>
                    <a:p>
                      <a:pPr algn="ctr"/>
                      <a:r>
                        <a:rPr kumimoji="0" lang="en-US" sz="1800" b="1" i="0" u="none" strike="noStrike" cap="none" normalizeH="0" baseline="0" dirty="0" smtClean="0">
                          <a:ln>
                            <a:noFill/>
                          </a:ln>
                          <a:solidFill>
                            <a:schemeClr val="tx1"/>
                          </a:solidFill>
                          <a:effectLst/>
                          <a:latin typeface="+mn-lt"/>
                        </a:rPr>
                        <a:t>24 bit color</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230,400 bytes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sz="1800" b="0" i="0" u="none" strike="noStrike" cap="none" normalizeH="0" baseline="0" dirty="0" smtClean="0">
                          <a:ln>
                            <a:noFill/>
                          </a:ln>
                          <a:solidFill>
                            <a:schemeClr val="tx1"/>
                          </a:solidFill>
                          <a:effectLst/>
                          <a:latin typeface="+mn-lt"/>
                        </a:rPr>
                        <a:t>921,600 bytes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2,359,296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7536910"/>
                  </a:ext>
                </a:extLst>
              </a:tr>
              <a:tr h="3684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chemeClr val="tx1"/>
                          </a:solidFill>
                          <a:effectLst/>
                          <a:latin typeface="+mn-lt"/>
                        </a:rPr>
                        <a:t>32 bit color</a:t>
                      </a:r>
                      <a:endParaRPr kumimoji="0" lang="en-US" sz="1800" b="0" i="0" u="none" strike="noStrike" cap="none" normalizeH="0" baseline="0" dirty="0" smtClean="0">
                        <a:ln>
                          <a:noFill/>
                        </a:ln>
                        <a:solidFill>
                          <a:schemeClr val="tx1"/>
                        </a:solidFill>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75000"/>
                        <a:buFont typeface="Wingdings" pitchFamily="2" charset="2"/>
                        <a:buNone/>
                        <a:tabLst/>
                      </a:pPr>
                      <a:r>
                        <a:rPr kumimoji="0" lang="en-US" sz="1800" b="0" i="0" u="none" strike="noStrike" cap="none" normalizeH="0" baseline="0" dirty="0" smtClean="0">
                          <a:ln>
                            <a:noFill/>
                          </a:ln>
                          <a:solidFill>
                            <a:schemeClr val="tx1"/>
                          </a:solidFill>
                          <a:effectLst/>
                          <a:latin typeface="+mn-lt"/>
                        </a:rPr>
                        <a:t>307,200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sz="1800" b="0" i="0" u="none" strike="noStrike" cap="none" normalizeH="0" baseline="0" dirty="0" smtClean="0">
                          <a:ln>
                            <a:noFill/>
                          </a:ln>
                          <a:solidFill>
                            <a:schemeClr val="tx1"/>
                          </a:solidFill>
                          <a:effectLst/>
                          <a:latin typeface="+mn-lt"/>
                        </a:rPr>
                        <a:t>1,228,800 bytes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0" lang="en-US" sz="1800" b="0" i="0" u="none" strike="noStrike" cap="none" normalizeH="0" baseline="0" dirty="0" smtClean="0">
                          <a:ln>
                            <a:noFill/>
                          </a:ln>
                          <a:solidFill>
                            <a:schemeClr val="tx1"/>
                          </a:solidFill>
                          <a:effectLst/>
                          <a:latin typeface="+mn-lt"/>
                        </a:rPr>
                        <a:t>3,145,728 bytes</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6184886"/>
                  </a:ext>
                </a:extLst>
              </a:tr>
            </a:tbl>
          </a:graphicData>
        </a:graphic>
      </p:graphicFrame>
    </p:spTree>
    <p:extLst>
      <p:ext uri="{BB962C8B-B14F-4D97-AF65-F5344CB8AC3E}">
        <p14:creationId xmlns:p14="http://schemas.microsoft.com/office/powerpoint/2010/main" val="30941883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07856"/>
          </a:xfrm>
        </p:spPr>
        <p:txBody>
          <a:bodyPr tIns="91425" anchor="t">
            <a:spAutoFit/>
          </a:bodyPr>
          <a:lstStyle/>
          <a:p>
            <a:pPr lvl="0">
              <a:spcBef>
                <a:spcPct val="0"/>
              </a:spcBef>
              <a:buClrTx/>
              <a:defRPr/>
            </a:pPr>
            <a:r>
              <a:rPr lang="en-US" kern="1200" dirty="0" smtClean="0">
                <a:latin typeface="Times New Roman" panose="02020603050405020304" pitchFamily="18" charset="0"/>
                <a:ea typeface="+mj-ea"/>
                <a:cs typeface="+mj-cs"/>
              </a:rPr>
              <a:t>Reminder: Manipulating Pictures</a:t>
            </a:r>
            <a:endParaRPr lang="en-US" kern="1200" dirty="0">
              <a:latin typeface="Times New Roman" panose="02020603050405020304" pitchFamily="18" charset="0"/>
              <a:ea typeface="+mj-ea"/>
              <a:cs typeface="+mj-cs"/>
            </a:endParaRPr>
          </a:p>
        </p:txBody>
      </p:sp>
      <p:pic>
        <p:nvPicPr>
          <p:cNvPr id="3" name="Picture 2" descr="The computer code has 8 lines. The lines read as follows. Line 1. right angle bracket right angle bracket right angle bracket file equals pick A File left parenthesis right parenthesis. Line 2. right angle bracket right angle bracket right angle bracket print file. Line 3. C colon back slash i p dash book back slash media sources back slash beach period j p g. Line 4. right angle bracket right angle bracket right angle bracket my P i c t equals make Picture left parenthesis file right parenthesis. Line 5. right angle bracket right angle bracket right angle bracket show left parenthesis my P i c t right parenthesis. Line 6. right angle bracket right angle bracket right angle bracket print my P i c t. Line 7. Picture comma filename C colon back slash i p dash book back slash media sources back slash beach period j p g. Line 8, indented once. height 480 width 6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87" y="1781303"/>
            <a:ext cx="7385425" cy="2715719"/>
          </a:xfrm>
          <a:prstGeom prst="rect">
            <a:avLst/>
          </a:prstGeom>
        </p:spPr>
      </p:pic>
    </p:spTree>
    <p:extLst>
      <p:ext uri="{BB962C8B-B14F-4D97-AF65-F5344CB8AC3E}">
        <p14:creationId xmlns:p14="http://schemas.microsoft.com/office/powerpoint/2010/main" val="3162268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What’s a “Picture”?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26212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An encoding that represents an image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Knows its height and width</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Knows its filename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Knows its </a:t>
            </a:r>
            <a:r>
              <a:rPr lang="en-US" altLang="en-US" sz="2400" b="1" kern="1200" dirty="0">
                <a:solidFill>
                  <a:srgbClr val="000000"/>
                </a:solidFill>
                <a:latin typeface="Arial (Body)"/>
                <a:ea typeface="ＭＳ Ｐゴシック" charset="-128"/>
                <a:cs typeface="+mn-cs"/>
              </a:rPr>
              <a:t>window</a:t>
            </a:r>
            <a:r>
              <a:rPr lang="en-US" altLang="en-US" sz="2400" kern="1200" dirty="0">
                <a:solidFill>
                  <a:srgbClr val="000000"/>
                </a:solidFill>
                <a:latin typeface="Arial (Body)"/>
                <a:ea typeface="ＭＳ Ｐゴシック" charset="-128"/>
                <a:cs typeface="+mn-cs"/>
              </a:rPr>
              <a:t> if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opened (via </a:t>
            </a:r>
            <a:r>
              <a:rPr lang="en-US" altLang="ja-JP" sz="2400" b="1" kern="1200" dirty="0">
                <a:solidFill>
                  <a:srgbClr val="000000"/>
                </a:solidFill>
                <a:latin typeface="Arial (Body)"/>
                <a:ea typeface="ＭＳ Ｐゴシック" charset="-128"/>
                <a:cs typeface="+mn-cs"/>
              </a:rPr>
              <a:t>show</a:t>
            </a:r>
            <a:r>
              <a:rPr lang="en-US" altLang="ja-JP" sz="2400" kern="1200" dirty="0">
                <a:solidFill>
                  <a:srgbClr val="000000"/>
                </a:solidFill>
                <a:latin typeface="Arial (Body)"/>
                <a:ea typeface="ＭＳ Ｐゴシック" charset="-128"/>
                <a:cs typeface="+mn-cs"/>
              </a:rPr>
              <a:t> and repainted with </a:t>
            </a:r>
            <a:r>
              <a:rPr lang="en-US" altLang="ja-JP" sz="2400" b="1" kern="1200" dirty="0" smtClean="0">
                <a:solidFill>
                  <a:srgbClr val="000000"/>
                </a:solidFill>
                <a:latin typeface="Arial (Body)"/>
                <a:ea typeface="ＭＳ Ｐゴシック" charset="-128"/>
                <a:cs typeface="+mn-cs"/>
              </a:rPr>
              <a:t>repaint</a:t>
            </a:r>
            <a:r>
              <a:rPr lang="en-US" altLang="ja-JP" sz="2400" kern="1200" dirty="0" smtClean="0">
                <a:solidFill>
                  <a:srgbClr val="000000"/>
                </a:solidFill>
                <a:latin typeface="Arial (Body)"/>
                <a:ea typeface="ＭＳ Ｐゴシック" charset="-128"/>
                <a:cs typeface="+mn-cs"/>
              </a:rPr>
              <a:t>)</a:t>
            </a:r>
          </a:p>
        </p:txBody>
      </p:sp>
    </p:spTree>
    <p:extLst>
      <p:ext uri="{BB962C8B-B14F-4D97-AF65-F5344CB8AC3E}">
        <p14:creationId xmlns:p14="http://schemas.microsoft.com/office/powerpoint/2010/main" val="568713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Manipulating Pixels</a:t>
            </a:r>
            <a:endParaRPr lang="en-US" altLang="en-US" kern="1200" dirty="0">
              <a:latin typeface="Times New Roman" panose="02020603050405020304" pitchFamily="18" charset="0"/>
              <a:ea typeface="ＭＳ Ｐゴシック" charset="-128"/>
            </a:endParaRPr>
          </a:p>
        </p:txBody>
      </p:sp>
      <p:graphicFrame>
        <p:nvGraphicFramePr>
          <p:cNvPr id="6" name="Object 5" descr="Computer code reads, get pixel left parenthesis picture comma x comma y right parenthesis."/>
          <p:cNvGraphicFramePr>
            <a:graphicFrameLocks noChangeAspect="1"/>
          </p:cNvGraphicFramePr>
          <p:nvPr>
            <p:extLst>
              <p:ext uri="{D42A27DB-BD31-4B8C-83A1-F6EECF244321}">
                <p14:modId xmlns:p14="http://schemas.microsoft.com/office/powerpoint/2010/main" val="1443132333"/>
              </p:ext>
            </p:extLst>
          </p:nvPr>
        </p:nvGraphicFramePr>
        <p:xfrm>
          <a:off x="592080" y="1824338"/>
          <a:ext cx="2697608" cy="395980"/>
        </p:xfrm>
        <a:graphic>
          <a:graphicData uri="http://schemas.openxmlformats.org/presentationml/2006/ole">
            <mc:AlternateContent xmlns:mc="http://schemas.openxmlformats.org/markup-compatibility/2006">
              <mc:Choice xmlns:v="urn:schemas-microsoft-com:vml" Requires="v">
                <p:oleObj spid="_x0000_s5571" name="Equation" r:id="rId3" imgW="1384200" imgH="203040" progId="Equation.DSMT4">
                  <p:embed/>
                </p:oleObj>
              </mc:Choice>
              <mc:Fallback>
                <p:oleObj name="Equation" r:id="rId3" imgW="1384200" imgH="203040" progId="Equation.DSMT4">
                  <p:embed/>
                  <p:pic>
                    <p:nvPicPr>
                      <p:cNvPr id="0" name=""/>
                      <p:cNvPicPr/>
                      <p:nvPr/>
                    </p:nvPicPr>
                    <p:blipFill>
                      <a:blip r:embed="rId4"/>
                      <a:stretch>
                        <a:fillRect/>
                      </a:stretch>
                    </p:blipFill>
                    <p:spPr>
                      <a:xfrm>
                        <a:off x="592080" y="1824338"/>
                        <a:ext cx="2697608" cy="395980"/>
                      </a:xfrm>
                      <a:prstGeom prst="rect">
                        <a:avLst/>
                      </a:prstGeom>
                    </p:spPr>
                  </p:pic>
                </p:oleObj>
              </mc:Fallback>
            </mc:AlternateContent>
          </a:graphicData>
        </a:graphic>
      </p:graphicFrame>
      <p:sp>
        <p:nvSpPr>
          <p:cNvPr id="3" name="Text Placeholder 2"/>
          <p:cNvSpPr>
            <a:spLocks noGrp="1"/>
          </p:cNvSpPr>
          <p:nvPr>
            <p:ph idx="1"/>
          </p:nvPr>
        </p:nvSpPr>
        <p:spPr>
          <a:xfrm>
            <a:off x="3229898" y="1723884"/>
            <a:ext cx="5384934" cy="553968"/>
          </a:xfrm>
        </p:spPr>
        <p:txBody>
          <a:bodyPr wrap="square" lIns="91425" tIns="91425" rIns="91425" bIns="91425" anchor="ctr">
            <a:spAutoFit/>
          </a:bodyPr>
          <a:lstStyle/>
          <a:p>
            <a:pPr marL="0" lvl="0" indent="0" eaLnBrk="0" fontAlgn="base" hangingPunct="0">
              <a:spcAft>
                <a:spcPct val="0"/>
              </a:spcAft>
              <a:buNone/>
            </a:pPr>
            <a:r>
              <a:rPr lang="en-US" altLang="en-US" sz="2400" kern="1200" dirty="0" smtClean="0">
                <a:solidFill>
                  <a:srgbClr val="000000"/>
                </a:solidFill>
                <a:latin typeface="Arial (Body)"/>
                <a:ea typeface="ＭＳ Ｐゴシック" charset="-128"/>
                <a:cs typeface="+mn-cs"/>
              </a:rPr>
              <a:t>gets a single pixel.</a:t>
            </a:r>
          </a:p>
        </p:txBody>
      </p:sp>
      <p:graphicFrame>
        <p:nvGraphicFramePr>
          <p:cNvPr id="8" name="Object 7" descr="Computer code reads, get pixels left parenthesis picture right parenthesis."/>
          <p:cNvGraphicFramePr>
            <a:graphicFrameLocks noChangeAspect="1"/>
          </p:cNvGraphicFramePr>
          <p:nvPr>
            <p:extLst>
              <p:ext uri="{D42A27DB-BD31-4B8C-83A1-F6EECF244321}">
                <p14:modId xmlns:p14="http://schemas.microsoft.com/office/powerpoint/2010/main" val="727144656"/>
              </p:ext>
            </p:extLst>
          </p:nvPr>
        </p:nvGraphicFramePr>
        <p:xfrm>
          <a:off x="603742" y="2267117"/>
          <a:ext cx="2450121" cy="494974"/>
        </p:xfrm>
        <a:graphic>
          <a:graphicData uri="http://schemas.openxmlformats.org/presentationml/2006/ole">
            <mc:AlternateContent xmlns:mc="http://schemas.openxmlformats.org/markup-compatibility/2006">
              <mc:Choice xmlns:v="urn:schemas-microsoft-com:vml" Requires="v">
                <p:oleObj spid="_x0000_s5572" name="Equation" r:id="rId5" imgW="1257120" imgH="253800" progId="Equation.DSMT4">
                  <p:embed/>
                </p:oleObj>
              </mc:Choice>
              <mc:Fallback>
                <p:oleObj name="Equation" r:id="rId5" imgW="1257120" imgH="253800" progId="Equation.DSMT4">
                  <p:embed/>
                  <p:pic>
                    <p:nvPicPr>
                      <p:cNvPr id="0" name=""/>
                      <p:cNvPicPr/>
                      <p:nvPr/>
                    </p:nvPicPr>
                    <p:blipFill>
                      <a:blip r:embed="rId6"/>
                      <a:stretch>
                        <a:fillRect/>
                      </a:stretch>
                    </p:blipFill>
                    <p:spPr>
                      <a:xfrm>
                        <a:off x="603742" y="2267117"/>
                        <a:ext cx="2450121" cy="494974"/>
                      </a:xfrm>
                      <a:prstGeom prst="rect">
                        <a:avLst/>
                      </a:prstGeom>
                    </p:spPr>
                  </p:pic>
                </p:oleObj>
              </mc:Fallback>
            </mc:AlternateContent>
          </a:graphicData>
        </a:graphic>
      </p:graphicFrame>
      <p:sp>
        <p:nvSpPr>
          <p:cNvPr id="4" name="Content Placeholder 3"/>
          <p:cNvSpPr>
            <a:spLocks noGrp="1"/>
          </p:cNvSpPr>
          <p:nvPr>
            <p:ph idx="13"/>
          </p:nvPr>
        </p:nvSpPr>
        <p:spPr>
          <a:xfrm>
            <a:off x="2892458" y="2276142"/>
            <a:ext cx="5722374" cy="393314"/>
          </a:xfrm>
        </p:spPr>
        <p:txBody>
          <a:bodyPr anchor="ctr"/>
          <a:lstStyle/>
          <a:p>
            <a:pPr marL="101600" indent="0">
              <a:buNone/>
            </a:pPr>
            <a:r>
              <a:rPr lang="en-US" altLang="en-US" sz="2400" kern="1200" dirty="0">
                <a:solidFill>
                  <a:srgbClr val="000000"/>
                </a:solidFill>
                <a:latin typeface="Arial (Body)"/>
                <a:ea typeface="ＭＳ Ｐゴシック" charset="-128"/>
              </a:rPr>
              <a:t>gets </a:t>
            </a:r>
            <a:r>
              <a:rPr lang="en-US" altLang="en-US" sz="2400" b="1" kern="1200" dirty="0">
                <a:solidFill>
                  <a:srgbClr val="000000"/>
                </a:solidFill>
                <a:latin typeface="Arial (Body)"/>
                <a:ea typeface="ＭＳ Ｐゴシック" charset="-128"/>
              </a:rPr>
              <a:t>all</a:t>
            </a:r>
            <a:r>
              <a:rPr lang="en-US" altLang="en-US" sz="2400" kern="1200" dirty="0">
                <a:solidFill>
                  <a:srgbClr val="000000"/>
                </a:solidFill>
                <a:latin typeface="Arial (Body)"/>
                <a:ea typeface="ＭＳ Ｐゴシック" charset="-128"/>
              </a:rPr>
              <a:t> of them in an array. (Square</a:t>
            </a:r>
            <a:endParaRPr lang="en-US" sz="2400" dirty="0"/>
          </a:p>
        </p:txBody>
      </p:sp>
      <p:sp>
        <p:nvSpPr>
          <p:cNvPr id="5" name="Content Placeholder 4"/>
          <p:cNvSpPr>
            <a:spLocks noGrp="1"/>
          </p:cNvSpPr>
          <p:nvPr>
            <p:ph idx="14"/>
          </p:nvPr>
        </p:nvSpPr>
        <p:spPr>
          <a:xfrm>
            <a:off x="481236" y="2730849"/>
            <a:ext cx="8205564" cy="646529"/>
          </a:xfrm>
        </p:spPr>
        <p:txBody>
          <a:bodyPr anchor="ctr"/>
          <a:lstStyle/>
          <a:p>
            <a:pPr marL="101600" indent="0">
              <a:buNone/>
            </a:pPr>
            <a:r>
              <a:rPr lang="en-US" altLang="en-US" sz="2400" kern="1200" dirty="0">
                <a:solidFill>
                  <a:srgbClr val="000000"/>
                </a:solidFill>
                <a:latin typeface="Arial (Body)"/>
                <a:ea typeface="ＭＳ Ｐゴシック" charset="-128"/>
              </a:rPr>
              <a:t>brackets is a standard array reference notation—which we</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ll generally </a:t>
            </a:r>
            <a:r>
              <a:rPr lang="en-US" altLang="ja-JP" sz="2400" b="1" kern="1200" dirty="0">
                <a:solidFill>
                  <a:srgbClr val="000000"/>
                </a:solidFill>
                <a:latin typeface="Arial (Body)"/>
                <a:ea typeface="ＭＳ Ｐゴシック" charset="-128"/>
              </a:rPr>
              <a:t>not</a:t>
            </a:r>
            <a:r>
              <a:rPr lang="en-US" altLang="ja-JP" sz="2400" kern="1200" dirty="0">
                <a:solidFill>
                  <a:srgbClr val="000000"/>
                </a:solidFill>
                <a:latin typeface="Arial (Body)"/>
                <a:ea typeface="ＭＳ Ｐゴシック" charset="-128"/>
              </a:rPr>
              <a:t> use</a:t>
            </a:r>
            <a:r>
              <a:rPr lang="en-US" altLang="ja-JP" sz="2400" kern="1200" dirty="0" smtClean="0">
                <a:solidFill>
                  <a:srgbClr val="000000"/>
                </a:solidFill>
                <a:latin typeface="Arial (Body)"/>
                <a:ea typeface="ＭＳ Ｐゴシック" charset="-128"/>
              </a:rPr>
              <a:t>.)</a:t>
            </a:r>
            <a:endParaRPr lang="en-US" altLang="ja-JP" sz="2400" kern="1200" dirty="0">
              <a:solidFill>
                <a:srgbClr val="000000"/>
              </a:solidFill>
              <a:latin typeface="Arial (Body)"/>
              <a:ea typeface="ＭＳ Ｐゴシック" charset="-128"/>
            </a:endParaRPr>
          </a:p>
        </p:txBody>
      </p:sp>
      <p:pic>
        <p:nvPicPr>
          <p:cNvPr id="7" name="Picture 6" descr="Computer code has 6 lines. The lines read as follows. Line 1. right angle bracket right angle bracket right angle bracket pixel equals get Pixel left parenthesis picture comma 1 comma 1 right parenthesis. Line 2. right angle bracket right angle bracket right angle bracket print pixel. Line 3. Pixel color equals color r equals 168 g equals 131 b equals 105. Line 4. right angle bracket right angle bracket right angle bracket pixels equals get Pixels left parenthesis picture right parenthesis. Line 5. right angle bracket right angle bracket right angle bracket print pixels left bracket 0 right bracket. Line 6. Pixel color equals color r equals 168 g equals 131 b equals 105."/>
          <p:cNvPicPr>
            <a:picLocks noChangeAspect="1"/>
          </p:cNvPicPr>
          <p:nvPr/>
        </p:nvPicPr>
        <p:blipFill rotWithShape="1">
          <a:blip r:embed="rId7"/>
          <a:srcRect t="3250" b="-1"/>
          <a:stretch/>
        </p:blipFill>
        <p:spPr>
          <a:xfrm>
            <a:off x="1828802" y="3696051"/>
            <a:ext cx="5456393" cy="2388847"/>
          </a:xfrm>
          <a:prstGeom prst="rect">
            <a:avLst/>
          </a:prstGeom>
        </p:spPr>
      </p:pic>
    </p:spTree>
    <p:extLst>
      <p:ext uri="{BB962C8B-B14F-4D97-AF65-F5344CB8AC3E}">
        <p14:creationId xmlns:p14="http://schemas.microsoft.com/office/powerpoint/2010/main" val="24288976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Can We Do with a Pixel?</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getRed, getGreen, and getBlue are functions that take a pixel as input and return a value between 0 and 255</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setRed, setGreen, and setBlue are functions that take a pixel as input </a:t>
            </a:r>
            <a:r>
              <a:rPr lang="en-US" altLang="en-US" sz="2400" b="1" kern="1200" dirty="0">
                <a:solidFill>
                  <a:srgbClr val="000000"/>
                </a:solidFill>
                <a:latin typeface="Arial (Body)"/>
                <a:ea typeface="ＭＳ Ｐゴシック" charset="-128"/>
              </a:rPr>
              <a:t>and</a:t>
            </a:r>
            <a:r>
              <a:rPr lang="en-US" altLang="en-US" sz="2400" kern="1200" dirty="0">
                <a:solidFill>
                  <a:srgbClr val="000000"/>
                </a:solidFill>
                <a:latin typeface="Arial (Body)"/>
                <a:ea typeface="ＭＳ Ｐゴシック" charset="-128"/>
              </a:rPr>
              <a:t> a value between 0 and </a:t>
            </a:r>
            <a:r>
              <a:rPr lang="en-US" altLang="en-US" sz="2400" kern="1200" dirty="0" smtClean="0">
                <a:solidFill>
                  <a:srgbClr val="000000"/>
                </a:solidFill>
                <a:latin typeface="Arial (Body)"/>
                <a:ea typeface="ＭＳ Ｐゴシック" charset="-128"/>
              </a:rPr>
              <a:t>255</a:t>
            </a:r>
          </a:p>
        </p:txBody>
      </p:sp>
    </p:spTree>
    <p:extLst>
      <p:ext uri="{BB962C8B-B14F-4D97-AF65-F5344CB8AC3E}">
        <p14:creationId xmlns:p14="http://schemas.microsoft.com/office/powerpoint/2010/main" val="3437462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We Can Also Get, Set, and Make Colors</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4647396"/>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getColor takes a pixel as input and returns a Color object with the color at that </a:t>
            </a:r>
            <a:r>
              <a:rPr lang="en-US" altLang="en-US" sz="2400" kern="1200" dirty="0" smtClean="0">
                <a:solidFill>
                  <a:srgbClr val="000000"/>
                </a:solidFill>
                <a:latin typeface="Arial (Body)"/>
                <a:ea typeface="ＭＳ Ｐゴシック" charset="-128"/>
              </a:rPr>
              <a:t>pixel</a:t>
            </a:r>
            <a:endParaRPr lang="en-US" altLang="en-US" sz="2400" kern="1200" dirty="0">
              <a:solidFill>
                <a:srgbClr val="000000"/>
              </a:solidFill>
              <a:latin typeface="Arial (Body)"/>
              <a:ea typeface="ＭＳ Ｐゴシック" charset="-128"/>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setColor takes a pixel as input </a:t>
            </a:r>
            <a:r>
              <a:rPr lang="en-US" altLang="en-US" sz="2400" b="1" kern="1200" dirty="0">
                <a:solidFill>
                  <a:srgbClr val="000000"/>
                </a:solidFill>
                <a:latin typeface="Arial (Body)"/>
                <a:ea typeface="ＭＳ Ｐゴシック" charset="-128"/>
              </a:rPr>
              <a:t>and</a:t>
            </a:r>
            <a:r>
              <a:rPr lang="en-US" altLang="en-US" sz="2400" kern="1200" dirty="0">
                <a:solidFill>
                  <a:srgbClr val="000000"/>
                </a:solidFill>
                <a:latin typeface="Arial (Body)"/>
                <a:ea typeface="ＭＳ Ｐゴシック" charset="-128"/>
              </a:rPr>
              <a:t> a Color, then sets the pixel to that color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makeColor takes red, green, and blue values (in that order) between 0 and 255, and returns a Color object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pickAColor lets you use a color chooser and returns the chosen color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also have functions that can makeLighter and makeDarker an input color</a:t>
            </a:r>
          </a:p>
        </p:txBody>
      </p:sp>
    </p:spTree>
    <p:extLst>
      <p:ext uri="{BB962C8B-B14F-4D97-AF65-F5344CB8AC3E}">
        <p14:creationId xmlns:p14="http://schemas.microsoft.com/office/powerpoint/2010/main" val="1670271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hangingPunct="0">
              <a:spcBef>
                <a:spcPct val="0"/>
              </a:spcBef>
              <a:buClrTx/>
              <a:defRPr/>
            </a:pPr>
            <a:r>
              <a:rPr lang="en-US" kern="1200" dirty="0" smtClean="0">
                <a:solidFill>
                  <a:srgbClr val="007FA3"/>
                </a:solidFill>
                <a:latin typeface="Times New Roman" panose="02020603050405020304" pitchFamily="18" charset="0"/>
                <a:ea typeface="+mj-ea"/>
                <a:cs typeface="+mj-cs"/>
              </a:rPr>
              <a:t>Learning Objectives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3" name="Text Placeholder 2"/>
          <p:cNvSpPr>
            <a:spLocks noGrp="1"/>
          </p:cNvSpPr>
          <p:nvPr>
            <p:ph idx="1"/>
          </p:nvPr>
        </p:nvSpPr>
        <p:spPr/>
        <p:txBody>
          <a:bodyPr/>
          <a:lstStyle/>
          <a:p>
            <a:pPr marL="0" indent="0">
              <a:buNone/>
            </a:pPr>
            <a:r>
              <a:rPr lang="en-US" sz="2400" b="1" dirty="0" smtClean="0">
                <a:solidFill>
                  <a:schemeClr val="tx2"/>
                </a:solidFill>
                <a:latin typeface="+mn-lt"/>
              </a:rPr>
              <a:t>4.1 </a:t>
            </a:r>
            <a:r>
              <a:rPr lang="en-US" sz="2400" dirty="0" smtClean="0">
                <a:latin typeface="+mn-lt"/>
              </a:rPr>
              <a:t>To </a:t>
            </a:r>
            <a:r>
              <a:rPr lang="en-US" sz="2400" dirty="0">
                <a:latin typeface="+mn-lt"/>
              </a:rPr>
              <a:t>understand how images are digitized by taking advantage of limits in </a:t>
            </a:r>
            <a:r>
              <a:rPr lang="en-US" sz="2400" dirty="0" smtClean="0">
                <a:latin typeface="+mn-lt"/>
              </a:rPr>
              <a:t>human vision</a:t>
            </a:r>
            <a:r>
              <a:rPr lang="en-US" sz="2400" dirty="0">
                <a:latin typeface="+mn-lt"/>
              </a:rPr>
              <a:t>.</a:t>
            </a:r>
          </a:p>
          <a:p>
            <a:pPr marL="0" indent="0">
              <a:buNone/>
            </a:pPr>
            <a:r>
              <a:rPr lang="en-US" sz="2400" b="1" dirty="0" smtClean="0">
                <a:solidFill>
                  <a:schemeClr val="tx2"/>
                </a:solidFill>
                <a:latin typeface="+mn-lt"/>
              </a:rPr>
              <a:t>4.2 </a:t>
            </a:r>
            <a:r>
              <a:rPr lang="en-US" sz="2400" dirty="0" smtClean="0">
                <a:latin typeface="+mn-lt"/>
              </a:rPr>
              <a:t>To </a:t>
            </a:r>
            <a:r>
              <a:rPr lang="en-US" sz="2400" dirty="0">
                <a:latin typeface="+mn-lt"/>
              </a:rPr>
              <a:t>identify different models for color, including </a:t>
            </a:r>
            <a:r>
              <a:rPr lang="en-US" sz="2400" dirty="0" smtClean="0">
                <a:latin typeface="+mn-lt"/>
              </a:rPr>
              <a:t>R</a:t>
            </a:r>
            <a:r>
              <a:rPr lang="en-US" sz="100" dirty="0" smtClean="0">
                <a:latin typeface="+mn-lt"/>
              </a:rPr>
              <a:t> </a:t>
            </a:r>
            <a:r>
              <a:rPr lang="en-US" sz="2400" dirty="0" smtClean="0">
                <a:latin typeface="+mn-lt"/>
              </a:rPr>
              <a:t>G</a:t>
            </a:r>
            <a:r>
              <a:rPr lang="en-US" sz="100" dirty="0" smtClean="0">
                <a:latin typeface="+mn-lt"/>
              </a:rPr>
              <a:t> </a:t>
            </a:r>
            <a:r>
              <a:rPr lang="en-US" sz="2400" dirty="0" smtClean="0">
                <a:latin typeface="+mn-lt"/>
              </a:rPr>
              <a:t>B</a:t>
            </a:r>
            <a:r>
              <a:rPr lang="en-US" sz="2400" dirty="0">
                <a:latin typeface="+mn-lt"/>
              </a:rPr>
              <a:t>, the most common one </a:t>
            </a:r>
            <a:r>
              <a:rPr lang="en-US" sz="2400" dirty="0" smtClean="0">
                <a:latin typeface="+mn-lt"/>
              </a:rPr>
              <a:t>for computers</a:t>
            </a:r>
            <a:r>
              <a:rPr lang="en-US" sz="2400" dirty="0">
                <a:latin typeface="+mn-lt"/>
              </a:rPr>
              <a:t>.</a:t>
            </a:r>
          </a:p>
          <a:p>
            <a:pPr marL="0" indent="0">
              <a:buNone/>
            </a:pPr>
            <a:r>
              <a:rPr lang="en-US" sz="2400" b="1" dirty="0" smtClean="0">
                <a:solidFill>
                  <a:schemeClr val="tx2"/>
                </a:solidFill>
                <a:latin typeface="+mn-lt"/>
              </a:rPr>
              <a:t>4.3 </a:t>
            </a:r>
            <a:r>
              <a:rPr lang="en-US" sz="2400" dirty="0" smtClean="0">
                <a:latin typeface="+mn-lt"/>
              </a:rPr>
              <a:t>To </a:t>
            </a:r>
            <a:r>
              <a:rPr lang="en-US" sz="2400" dirty="0">
                <a:latin typeface="+mn-lt"/>
              </a:rPr>
              <a:t>manipulate color values in pictures, like increasing or decreasing </a:t>
            </a:r>
            <a:r>
              <a:rPr lang="en-US" sz="2400" dirty="0" smtClean="0">
                <a:latin typeface="+mn-lt"/>
              </a:rPr>
              <a:t>red values</a:t>
            </a:r>
            <a:r>
              <a:rPr lang="en-US" sz="2400" dirty="0">
                <a:latin typeface="+mn-lt"/>
              </a:rPr>
              <a:t>.</a:t>
            </a:r>
          </a:p>
          <a:p>
            <a:pPr marL="0" indent="0">
              <a:buNone/>
            </a:pPr>
            <a:r>
              <a:rPr lang="en-US" sz="2400" b="1" dirty="0" smtClean="0">
                <a:solidFill>
                  <a:schemeClr val="tx2"/>
                </a:solidFill>
                <a:latin typeface="+mn-lt"/>
              </a:rPr>
              <a:t>4.4 </a:t>
            </a:r>
            <a:r>
              <a:rPr lang="en-US" sz="2400" dirty="0" smtClean="0">
                <a:latin typeface="+mn-lt"/>
              </a:rPr>
              <a:t>To </a:t>
            </a:r>
            <a:r>
              <a:rPr lang="en-US" sz="2400" dirty="0">
                <a:latin typeface="+mn-lt"/>
              </a:rPr>
              <a:t>convert a color picture to grayscale, using more than one method.</a:t>
            </a:r>
          </a:p>
          <a:p>
            <a:pPr marL="0" indent="0">
              <a:buNone/>
            </a:pPr>
            <a:r>
              <a:rPr lang="en-US" sz="2400" b="1" dirty="0" smtClean="0">
                <a:solidFill>
                  <a:schemeClr val="tx2"/>
                </a:solidFill>
                <a:latin typeface="+mn-lt"/>
              </a:rPr>
              <a:t>4.5 </a:t>
            </a:r>
            <a:r>
              <a:rPr lang="en-US" sz="2400" dirty="0" smtClean="0">
                <a:latin typeface="+mn-lt"/>
              </a:rPr>
              <a:t>To </a:t>
            </a:r>
            <a:r>
              <a:rPr lang="en-US" sz="2400" dirty="0">
                <a:latin typeface="+mn-lt"/>
              </a:rPr>
              <a:t>negate a picture.</a:t>
            </a:r>
          </a:p>
        </p:txBody>
      </p:sp>
    </p:spTree>
    <p:extLst>
      <p:ext uri="{BB962C8B-B14F-4D97-AF65-F5344CB8AC3E}">
        <p14:creationId xmlns:p14="http://schemas.microsoft.com/office/powerpoint/2010/main" val="28156756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How Do You Find out What R</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G</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B Values You Have? And Where?</a:t>
            </a:r>
            <a:r>
              <a:rPr lang="en-US" altLang="en-US" sz="3200" kern="1200" dirty="0">
                <a:latin typeface="Times New Roman" panose="02020603050405020304" pitchFamily="18" charset="0"/>
                <a:ea typeface="ＭＳ Ｐゴシック" charset="-128"/>
              </a:rPr>
              <a:t>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3" name="Content Placeholder 2"/>
          <p:cNvSpPr>
            <a:spLocks noGrp="1"/>
          </p:cNvSpPr>
          <p:nvPr>
            <p:ph idx="1"/>
          </p:nvPr>
        </p:nvSpPr>
        <p:spPr>
          <a:xfrm>
            <a:off x="457200" y="1619889"/>
            <a:ext cx="420329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Use the MediaTools!</a:t>
            </a:r>
          </a:p>
        </p:txBody>
      </p:sp>
      <p:pic>
        <p:nvPicPr>
          <p:cNvPr id="6" name="Picture 9" descr="A screenshot of a dialogue box is titled, Open Picture Tool. The dialog box prompts to choose a picture to examine. The value p is selected in drop down box. OK and Cancel buttons are displayed."/>
          <p:cNvPicPr>
            <a:picLocks noChangeAspect="1" noChangeArrowheads="1"/>
          </p:cNvPicPr>
          <p:nvPr/>
        </p:nvPicPr>
        <p:blipFill rotWithShape="1">
          <a:blip r:embed="rId2">
            <a:extLst>
              <a:ext uri="{28A0092B-C50C-407E-A947-70E740481C1C}">
                <a14:useLocalDpi xmlns:a14="http://schemas.microsoft.com/office/drawing/2010/main" val="0"/>
              </a:ext>
            </a:extLst>
          </a:blip>
          <a:srcRect t="3890" r="2875" b="5841"/>
          <a:stretch/>
        </p:blipFill>
        <p:spPr bwMode="auto">
          <a:xfrm>
            <a:off x="5108518" y="1515251"/>
            <a:ext cx="3125337" cy="1719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idx="13"/>
          </p:nvPr>
        </p:nvSpPr>
        <p:spPr>
          <a:xfrm>
            <a:off x="457201" y="2453632"/>
            <a:ext cx="4321276" cy="1661963"/>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The MediaTools menu knows what variables you have in the Command Area that contain </a:t>
            </a:r>
            <a:r>
              <a:rPr lang="en-US" altLang="en-US" sz="2400" kern="1200" dirty="0" smtClean="0">
                <a:solidFill>
                  <a:srgbClr val="000000"/>
                </a:solidFill>
                <a:latin typeface="Arial (Body)"/>
                <a:ea typeface="ＭＳ Ｐゴシック" charset="-128"/>
                <a:cs typeface="+mn-cs"/>
              </a:rPr>
              <a:t>pictures</a:t>
            </a:r>
          </a:p>
        </p:txBody>
      </p:sp>
      <p:pic>
        <p:nvPicPr>
          <p:cNvPr id="7" name="Picture 8" descr="Screenshot illustrates the zooming process. The title bar has zoom option and below that two separate boxes are given. Box in the left represents X with a value of 142 and the box in the right represents Y with a value of 126. Line below the boxes reads, Red colon 1, Green colon 255, Blue colon 0, Color at location is given inside the box. The screenshot displays a graphical image of a caterpillar on an oval su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682" y="3705906"/>
            <a:ext cx="2977010" cy="254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132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How Do You Find out What R</a:t>
            </a:r>
            <a:r>
              <a:rPr lang="en-US" altLang="en-US" sz="100" kern="1200" dirty="0">
                <a:latin typeface="Times New Roman" panose="02020603050405020304" pitchFamily="18" charset="0"/>
                <a:ea typeface="ＭＳ Ｐゴシック" charset="-128"/>
              </a:rPr>
              <a:t> </a:t>
            </a:r>
            <a:r>
              <a:rPr lang="en-US" altLang="en-US" kern="1200" dirty="0">
                <a:latin typeface="Times New Roman" panose="02020603050405020304" pitchFamily="18" charset="0"/>
                <a:ea typeface="ＭＳ Ｐゴシック" charset="-128"/>
              </a:rPr>
              <a:t>G</a:t>
            </a:r>
            <a:r>
              <a:rPr lang="en-US" altLang="en-US" sz="100" kern="1200" dirty="0">
                <a:latin typeface="Times New Roman" panose="02020603050405020304" pitchFamily="18" charset="0"/>
                <a:ea typeface="ＭＳ Ｐゴシック" charset="-128"/>
              </a:rPr>
              <a:t> </a:t>
            </a:r>
            <a:r>
              <a:rPr lang="en-US" altLang="en-US" kern="1200" dirty="0">
                <a:latin typeface="Times New Roman" panose="02020603050405020304" pitchFamily="18" charset="0"/>
                <a:ea typeface="ＭＳ Ｐゴシック" charset="-128"/>
              </a:rPr>
              <a:t>B Values You Have? And Where?</a:t>
            </a:r>
            <a:r>
              <a:rPr lang="en-US" altLang="en-US" sz="3200" kern="1200" dirty="0">
                <a:latin typeface="Times New Roman" panose="02020603050405020304" pitchFamily="18" charset="0"/>
                <a:ea typeface="ＭＳ Ｐゴシック" charset="-128"/>
              </a:rPr>
              <a:t> </a:t>
            </a:r>
            <a:r>
              <a:rPr lang="en-US" altLang="en-US" sz="2000" b="0" kern="1200" dirty="0" smtClean="0">
                <a:latin typeface="Times New Roman" panose="02020603050405020304" pitchFamily="18" charset="0"/>
                <a:ea typeface="ＭＳ Ｐゴシック" charset="-128"/>
              </a:rPr>
              <a:t>(2 </a:t>
            </a:r>
            <a:r>
              <a:rPr lang="en-US" altLang="en-US" sz="2000" b="0" kern="1200" dirty="0">
                <a:latin typeface="Times New Roman" panose="02020603050405020304" pitchFamily="18" charset="0"/>
                <a:ea typeface="ＭＳ Ｐゴシック" charset="-128"/>
              </a:rPr>
              <a:t>of 2)</a:t>
            </a:r>
          </a:p>
        </p:txBody>
      </p:sp>
      <p:sp>
        <p:nvSpPr>
          <p:cNvPr id="3" name="Content Placeholder 2"/>
          <p:cNvSpPr>
            <a:spLocks noGrp="1"/>
          </p:cNvSpPr>
          <p:nvPr>
            <p:ph type="body" idx="1"/>
          </p:nvPr>
        </p:nvSpPr>
        <p:spPr>
          <a:xfrm>
            <a:off x="457200" y="1502226"/>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Use explore</a:t>
            </a:r>
            <a:r>
              <a:rPr lang="en-US" altLang="en-US" sz="2400" kern="1200" dirty="0" smtClean="0">
                <a:solidFill>
                  <a:srgbClr val="000000"/>
                </a:solidFill>
                <a:latin typeface="Arial (Body)"/>
                <a:ea typeface="ＭＳ Ｐゴシック" charset="-128"/>
              </a:rPr>
              <a:t>()</a:t>
            </a:r>
          </a:p>
        </p:txBody>
      </p:sp>
      <p:pic>
        <p:nvPicPr>
          <p:cNvPr id="4" name="Picture 3" descr="Computer code has 3 lines. The lines read as follows. Line 1. right angle bracket right angle bracket right angle bracket file equals double quote C colon forward slash i p dash book forward slash media sources forward slash caterpillar period j p g double quote. Line 2. right angle bracket right angle bracket right angle bracket p i c t equals make Picture left parenthesis file right parenthesis. Line 3. Right angle bracket right angle bracket right angle bracket explore left parenthesis p i c t right parenthesis."/>
          <p:cNvPicPr>
            <a:picLocks noChangeAspect="1"/>
          </p:cNvPicPr>
          <p:nvPr/>
        </p:nvPicPr>
        <p:blipFill rotWithShape="1">
          <a:blip r:embed="rId2"/>
          <a:srcRect t="1818" r="3636" b="6973"/>
          <a:stretch/>
        </p:blipFill>
        <p:spPr>
          <a:xfrm>
            <a:off x="766916" y="2130500"/>
            <a:ext cx="4504245" cy="1578077"/>
          </a:xfrm>
          <a:prstGeom prst="rect">
            <a:avLst/>
          </a:prstGeom>
        </p:spPr>
      </p:pic>
      <p:pic>
        <p:nvPicPr>
          <p:cNvPr id="6" name="Picture 8" descr="Screenshot illustrates the zooming process. The title bar has zoom option and below that two separate boxes are given. Box in the left represents X with a value of 142 and the box in the right represents Y with a value of 126. Line below the boxes reads, Red colon 1, Green colon 255, Blue colon 0, Color at location is given inside the box. The screenshot displays a graphical image of a caterpillar on an oval su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932" y="3456607"/>
            <a:ext cx="3028872" cy="259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1343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mj-ea"/>
                <a:cs typeface="+mj-cs"/>
              </a:rPr>
              <a:t>Demonstrating: Manipulating Colors</a:t>
            </a:r>
            <a:endParaRPr lang="en-US" sz="2000" b="0" kern="1200" dirty="0">
              <a:latin typeface="Times New Roman" panose="02020603050405020304" pitchFamily="18" charset="0"/>
              <a:ea typeface="+mj-ea"/>
              <a:cs typeface="+mj-cs"/>
            </a:endParaRPr>
          </a:p>
        </p:txBody>
      </p:sp>
      <p:pic>
        <p:nvPicPr>
          <p:cNvPr id="9" name="Picture 8" descr="Computer code has 14 lines. The lines read as follows. Line 1. right angle bracket right angle bracket right angle bracket print get Red left parenthesis pixel right parenthesis 168. Line 2. right angle bracket right angle bracket right angle bracket set Red left parenthesis pixel comma 255 right parenthesis. Line 3. right angle bracket right angle bracket right angle bracket print get Red left parenthesis pixel right parenthesis. The corresponding output reads, 255. Line 4. right angle bracket right angle bracket right angle bracket color equals get Color left parenthesis pixel right parenthesis. Line 5. right angle bracket right angle bracket right angle bracket print color. The corresponding output reads, color r equals 255 g equals 131 b equals 105. Line 6. right angle bracket right angle bracket right angle bracket set Color left parenthesis pixel comma color right parenthesis. Line 7. right angle bracket right angle bracket right angle bracket new Color equals make Color left parenthesis 0 comma 100 comma 0 right parenthesis. Line 8. right angle bracket right angle bracket right angle bracket print new Color. The corresponding output reads, color r equals 0 g equals 100 b equals 0. Line 9. right angle bracket right angle bracket right angle bracket set Color left parenthesis Pixel comma new Color right parenthesis. Line 10. right angle bracket right angle bracket right angle bracket print get Color left parenthesis pixel right parenthesis. The corresponding output reads, color r equals 0 g equals 100 b equals 0."/>
          <p:cNvPicPr>
            <a:picLocks noChangeAspect="1"/>
          </p:cNvPicPr>
          <p:nvPr/>
        </p:nvPicPr>
        <p:blipFill>
          <a:blip r:embed="rId2"/>
          <a:stretch>
            <a:fillRect/>
          </a:stretch>
        </p:blipFill>
        <p:spPr>
          <a:xfrm>
            <a:off x="416524" y="1627477"/>
            <a:ext cx="4291956" cy="4499238"/>
          </a:xfrm>
          <a:prstGeom prst="rect">
            <a:avLst/>
          </a:prstGeom>
        </p:spPr>
      </p:pic>
      <p:cxnSp>
        <p:nvCxnSpPr>
          <p:cNvPr id="6" name="Straight Connector 5"/>
          <p:cNvCxnSpPr/>
          <p:nvPr/>
        </p:nvCxnSpPr>
        <p:spPr>
          <a:xfrm rot="5400000">
            <a:off x="2578291" y="3877096"/>
            <a:ext cx="45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Computer code has 7 lines. The lines read as follows. Line 1. right angle bracket right angle bracket right angle bracket print color. The corresponding output reads, color r equals 81 g equals 63 b equals 51. Line 2. right angle bracket right angle bracket right angle bracket print new color. The corresponding output reads, color r equals 255 g equals 51 b equals 51. Line 3. right angle bracket right angle bracket right angle bracket print color. The corresponding output reads, color r equals 168 g equals 131 b equals 105. Line 4. right angle bracket right angle bracket right angle bracket print make Darker left parenthesis color right parenthesis. The corresponding output reads, color r equals 117 g equals 91 b equals 73. Line 5. right angle bracket right angle bracket right angle bracket print color. The corresponding output reads, color r equals 117 g equals 91 b equals 73. Line 6. right angle bracket right angle bracket right angle bracket new color equals pick a Color left parenthesis right parenthesis. Line 7. right angle bracket right angle bracket right angle bracket print new color. The corresponding output reads, color r equals 255 g equals 51 b equals 51."/>
          <p:cNvPicPr>
            <a:picLocks noChangeAspect="1"/>
          </p:cNvPicPr>
          <p:nvPr/>
        </p:nvPicPr>
        <p:blipFill>
          <a:blip r:embed="rId3"/>
          <a:stretch>
            <a:fillRect/>
          </a:stretch>
        </p:blipFill>
        <p:spPr>
          <a:xfrm>
            <a:off x="5033233" y="1627477"/>
            <a:ext cx="3499407" cy="4194412"/>
          </a:xfrm>
          <a:prstGeom prst="rect">
            <a:avLst/>
          </a:prstGeom>
        </p:spPr>
      </p:pic>
    </p:spTree>
    <p:extLst>
      <p:ext uri="{BB962C8B-B14F-4D97-AF65-F5344CB8AC3E}">
        <p14:creationId xmlns:p14="http://schemas.microsoft.com/office/powerpoint/2010/main" val="563890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We Can Change Pixels Directly…</a:t>
            </a:r>
            <a:endParaRPr lang="en-US" kern="1200" dirty="0">
              <a:latin typeface="Times New Roman" panose="02020603050405020304" pitchFamily="18" charset="0"/>
              <a:ea typeface="+mj-ea"/>
              <a:cs typeface="+mj-cs"/>
            </a:endParaRPr>
          </a:p>
        </p:txBody>
      </p:sp>
      <p:pic>
        <p:nvPicPr>
          <p:cNvPr id="9" name="Picture 8" descr="Computer code has 8 lines. The lines read as follows. Line 1. right angle bracket right angle bracket right angle bracket file equals double quote forward slash Users forward slash guzdial forward slash media sources forward slash barbara period jpg double quote. Line 2. right angle bracket right angle bracket right angle bracket p i c t equals make Picture left parenthesis file right parenthesis. Line 3. right angle bracket right angle bracket right angle bracket show left parenthesis p i c t right parenthesis. Line 4. right angle bracket right angle bracket right angle bracket set Color left parenthesis get pixel left parenthesis p i c t comma 10 comma 100 right parenthesis comma yellow right parenthesis. Line 5. right angle bracket right angle bracket right angle bracket set Color left parenthesis get pixel left parenthesis p i c t comma 11 comma 100 right parenthesis comma yellow right parenthesis. Line 6. right angle bracket right angle bracket right angle bracket set Color left parenthesis get pixel left parenthesis p i c t comma 12 comma 100 right parenthesis comma yellow right parenthesis. Line 7. right angle bracket right angle bracket right angle bracket set Color left parenthesis get pixel left parenthesis p i c t comma 13 comma 100 right parenthesis comma yellow right parenthesis. Line 8. right angle bracket right angle bracket right angle bracket repaint left parenthesis p i c t right parenthesis."/>
          <p:cNvPicPr>
            <a:picLocks noChangeAspect="1"/>
          </p:cNvPicPr>
          <p:nvPr/>
        </p:nvPicPr>
        <p:blipFill rotWithShape="1">
          <a:blip r:embed="rId2"/>
          <a:srcRect r="1758"/>
          <a:stretch/>
        </p:blipFill>
        <p:spPr>
          <a:xfrm>
            <a:off x="457200" y="1701006"/>
            <a:ext cx="5368413" cy="2393435"/>
          </a:xfrm>
          <a:prstGeom prst="rect">
            <a:avLst/>
          </a:prstGeom>
        </p:spPr>
      </p:pic>
      <p:pic>
        <p:nvPicPr>
          <p:cNvPr id="3" name="Picture 2" descr="A photo of a la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033" y="2644804"/>
            <a:ext cx="2791767" cy="2764307"/>
          </a:xfrm>
          <a:prstGeom prst="rect">
            <a:avLst/>
          </a:prstGeom>
        </p:spPr>
      </p:pic>
      <p:sp>
        <p:nvSpPr>
          <p:cNvPr id="4" name="Content Placeholder 3"/>
          <p:cNvSpPr>
            <a:spLocks noGrp="1"/>
          </p:cNvSpPr>
          <p:nvPr>
            <p:ph idx="4294967295"/>
          </p:nvPr>
        </p:nvSpPr>
        <p:spPr>
          <a:xfrm>
            <a:off x="457200" y="4602564"/>
            <a:ext cx="4799013" cy="1200150"/>
          </a:xfrm>
        </p:spPr>
        <p:txBody>
          <a:bodyPr wrap="square" lIns="91425" tIns="91425" rIns="91425" bIns="91425">
            <a:spAutoFit/>
          </a:bodyPr>
          <a:lstStyle/>
          <a:p>
            <a:pPr marL="0" lvl="0" indent="0" eaLnBrk="0" fontAlgn="base" hangingPunct="0">
              <a:spcAft>
                <a:spcPct val="0"/>
              </a:spcAft>
              <a:buNone/>
            </a:pPr>
            <a:r>
              <a:rPr lang="en-US" altLang="en-US" sz="2200" kern="1200" dirty="0">
                <a:solidFill>
                  <a:srgbClr val="000000"/>
                </a:solidFill>
                <a:latin typeface="Arial (Body)"/>
                <a:ea typeface="ＭＳ Ｐゴシック" charset="-128"/>
                <a:cs typeface="+mn-cs"/>
              </a:rPr>
              <a:t>But </a:t>
            </a:r>
            <a:r>
              <a:rPr lang="en-US" altLang="en-US" sz="2200" kern="1200" dirty="0" smtClean="0">
                <a:solidFill>
                  <a:srgbClr val="000000"/>
                </a:solidFill>
                <a:latin typeface="Arial (Body)"/>
                <a:ea typeface="ＭＳ Ｐゴシック" charset="-128"/>
                <a:cs typeface="+mn-cs"/>
              </a:rPr>
              <a:t>that</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s </a:t>
            </a:r>
            <a:r>
              <a:rPr lang="en-US" altLang="ja-JP" sz="2200" b="1" kern="1200" dirty="0">
                <a:solidFill>
                  <a:srgbClr val="000000"/>
                </a:solidFill>
                <a:latin typeface="Arial (Body)"/>
                <a:ea typeface="ＭＳ Ｐゴシック" charset="-128"/>
                <a:cs typeface="+mn-cs"/>
              </a:rPr>
              <a:t>really</a:t>
            </a:r>
            <a:r>
              <a:rPr lang="en-US" altLang="ja-JP" sz="2200" kern="1200" dirty="0">
                <a:solidFill>
                  <a:srgbClr val="000000"/>
                </a:solidFill>
                <a:latin typeface="Arial (Body)"/>
                <a:ea typeface="ＭＳ Ｐゴシック" charset="-128"/>
                <a:cs typeface="+mn-cs"/>
              </a:rPr>
              <a:t> dull and boring to </a:t>
            </a:r>
            <a:br>
              <a:rPr lang="en-US" altLang="ja-JP" sz="2200" kern="1200" dirty="0">
                <a:solidFill>
                  <a:srgbClr val="000000"/>
                </a:solidFill>
                <a:latin typeface="Arial (Body)"/>
                <a:ea typeface="ＭＳ Ｐゴシック" charset="-128"/>
                <a:cs typeface="+mn-cs"/>
              </a:rPr>
            </a:br>
            <a:r>
              <a:rPr lang="en-US" altLang="ja-JP" sz="2200" kern="1200" dirty="0">
                <a:solidFill>
                  <a:srgbClr val="000000"/>
                </a:solidFill>
                <a:latin typeface="Arial (Body)"/>
                <a:ea typeface="ＭＳ Ｐゴシック" charset="-128"/>
                <a:cs typeface="+mn-cs"/>
              </a:rPr>
              <a:t>change each pixel at a </a:t>
            </a:r>
            <a:r>
              <a:rPr lang="en-US" altLang="ja-JP" sz="2200" kern="1200" dirty="0" smtClean="0">
                <a:solidFill>
                  <a:srgbClr val="000000"/>
                </a:solidFill>
                <a:latin typeface="Arial (Body)"/>
                <a:ea typeface="ＭＳ Ｐゴシック" charset="-128"/>
                <a:cs typeface="+mn-cs"/>
              </a:rPr>
              <a:t>time… Isn</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t </a:t>
            </a:r>
            <a:r>
              <a:rPr lang="en-US" altLang="ja-JP" sz="2200" kern="1200" dirty="0">
                <a:solidFill>
                  <a:srgbClr val="000000"/>
                </a:solidFill>
                <a:latin typeface="Arial (Body)"/>
                <a:ea typeface="ＭＳ Ｐゴシック" charset="-128"/>
                <a:cs typeface="+mn-cs"/>
              </a:rPr>
              <a:t>there a better way?</a:t>
            </a:r>
            <a:endParaRPr lang="en-US" altLang="en-US" sz="22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32248480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Use a </a:t>
            </a:r>
            <a:r>
              <a:rPr lang="en-US" dirty="0" smtClean="0"/>
              <a:t>Loop! Our First Picture Recipe</a:t>
            </a:r>
            <a:endParaRPr lang="en-US" dirty="0"/>
          </a:p>
        </p:txBody>
      </p:sp>
      <p:pic>
        <p:nvPicPr>
          <p:cNvPr id="11" name="Picture 10" descr="Computer code has 4 lines. The lines read as follows. Line 1. d e f, decrease Red left parenthesis picture right parenthesis colon. Line 2, indented once. for p in get Pixels left parenthesis picture right parenthesis colon. Line 3, indented twice. value equals get Red left parenthesis p right parenthesis. Line 4, indented twice. set Red left parenthesis p comma value asterisk 0 period 5 right parenthesis."/>
          <p:cNvPicPr>
            <a:picLocks noChangeAspect="1"/>
          </p:cNvPicPr>
          <p:nvPr/>
        </p:nvPicPr>
        <p:blipFill>
          <a:blip r:embed="rId2"/>
          <a:stretch>
            <a:fillRect/>
          </a:stretch>
        </p:blipFill>
        <p:spPr>
          <a:xfrm>
            <a:off x="457200" y="1828800"/>
            <a:ext cx="4322439" cy="1737511"/>
          </a:xfrm>
          <a:prstGeom prst="rect">
            <a:avLst/>
          </a:prstGeom>
        </p:spPr>
      </p:pic>
      <p:pic>
        <p:nvPicPr>
          <p:cNvPr id="13" name="Picture 12" descr="Computer code has 6 lines. The lines read as follows. Line 1. used like this. Line 2. right angle bracket right angle bracket right angle bracket file equals double quote forward slash Users forward slash guzdial forward slash media sources forward slash barbara period j p g double quote. Line 3. right angle bracket right angle bracket right angle bracket picture equals make Picture left parenthesis file right parenthesis. Line 4. right angle bracket right angle bracket right angle bracket show left parenthesis picture right parenthesis. Line 5. right angle bracket right angle bracket right angle bracket decrease Red left parenthesis picture right parenthesis. Line 6. right angle bracket right angle bracket right angle bracket repaint left parenthesis picture right parenthesis."/>
          <p:cNvPicPr>
            <a:picLocks noChangeAspect="1"/>
          </p:cNvPicPr>
          <p:nvPr/>
        </p:nvPicPr>
        <p:blipFill>
          <a:blip r:embed="rId3"/>
          <a:stretch>
            <a:fillRect/>
          </a:stretch>
        </p:blipFill>
        <p:spPr>
          <a:xfrm>
            <a:off x="457200" y="3922137"/>
            <a:ext cx="5294564" cy="1789562"/>
          </a:xfrm>
          <a:prstGeom prst="rect">
            <a:avLst/>
          </a:prstGeom>
        </p:spPr>
      </p:pic>
      <p:pic>
        <p:nvPicPr>
          <p:cNvPr id="6" name="Picture 5" descr="A photo of a lad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586" y="1828800"/>
            <a:ext cx="24749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83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51" y="81574"/>
            <a:ext cx="8510373" cy="1231076"/>
          </a:xfrm>
        </p:spPr>
        <p:txBody>
          <a:bodyPr wrap="square"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Our First Picture Recipe Works for any Picture</a:t>
            </a:r>
            <a:endParaRPr lang="en-US" b="0" kern="1200" dirty="0">
              <a:latin typeface="Times New Roman" panose="02020603050405020304" pitchFamily="18" charset="0"/>
              <a:ea typeface="ＭＳ Ｐゴシック" charset="0"/>
              <a:cs typeface="+mj-cs"/>
            </a:endParaRPr>
          </a:p>
        </p:txBody>
      </p:sp>
      <p:pic>
        <p:nvPicPr>
          <p:cNvPr id="8" name="Picture 7" descr="Computer code has 4 lines. The lines read as follows. Line 1. d e f decrease Red left parenthesis picture right parenthesis colon. Line 2, indented once. for p in get Pixels left parenthesis picture right parenthesis colon. Line 3, indented twice. value equals get Red left parenthesis p right parenthesis. Line 4, indented twice. set Red left parenthesis pix comma value asterisk 0 period 5 right parenthesis."/>
          <p:cNvPicPr>
            <a:picLocks noChangeAspect="1"/>
          </p:cNvPicPr>
          <p:nvPr/>
        </p:nvPicPr>
        <p:blipFill rotWithShape="1">
          <a:blip r:embed="rId2"/>
          <a:srcRect l="2932"/>
          <a:stretch/>
        </p:blipFill>
        <p:spPr>
          <a:xfrm>
            <a:off x="427787" y="1810985"/>
            <a:ext cx="3567237" cy="1596071"/>
          </a:xfrm>
          <a:prstGeom prst="rect">
            <a:avLst/>
          </a:prstGeom>
        </p:spPr>
      </p:pic>
      <p:pic>
        <p:nvPicPr>
          <p:cNvPr id="11" name="Picture 10" descr="Computer code has 6 lines. The lines read as follows. Line 1. Used like this colon. Line 2. right angle bracket right angle bracket right angle bracket file equals double quote forward slash Users forward slash Guzdial forward slash media sources forward slash katie period j p g double quote. Line 3. right angle bracket right angle bracket right angle bracket picture equals make Picture left parenthesis file right parenthesis. Line 4. right angle bracket right angle bracket right angle bracket show left parenthesis picture right parenthesis. Line 5. right angle bracket right angle bracket right angle bracket decrease Red left parenthesis picture right parenthesis. Line 6. right angle bracket right angle bracket right angle bracket repaint left parenthesis picture right parenthesis."/>
          <p:cNvPicPr>
            <a:picLocks noChangeAspect="1"/>
          </p:cNvPicPr>
          <p:nvPr/>
        </p:nvPicPr>
        <p:blipFill rotWithShape="1">
          <a:blip r:embed="rId3"/>
          <a:srcRect t="3545" b="5558"/>
          <a:stretch/>
        </p:blipFill>
        <p:spPr>
          <a:xfrm>
            <a:off x="427787" y="4218039"/>
            <a:ext cx="5767316" cy="1873045"/>
          </a:xfrm>
          <a:prstGeom prst="rect">
            <a:avLst/>
          </a:prstGeom>
        </p:spPr>
      </p:pic>
      <p:pic>
        <p:nvPicPr>
          <p:cNvPr id="6" name="Picture 5" descr="A photo of a gir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355606" y="1710907"/>
            <a:ext cx="2398568" cy="2265795"/>
          </a:xfrm>
          <a:prstGeom prst="rect">
            <a:avLst/>
          </a:prstGeom>
          <a:noFill/>
          <a:ln>
            <a:noFill/>
          </a:ln>
        </p:spPr>
      </p:pic>
    </p:spTree>
    <p:extLst>
      <p:ext uri="{BB962C8B-B14F-4D97-AF65-F5344CB8AC3E}">
        <p14:creationId xmlns:p14="http://schemas.microsoft.com/office/powerpoint/2010/main" val="35528801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How Do You Make An Omelet?</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229600" cy="167735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Something to do with eggs…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What do you do with each of the eggs?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And then what do you do</a:t>
            </a:r>
            <a:r>
              <a:rPr lang="en-US" altLang="en-US" sz="2400" kern="1200" dirty="0" smtClean="0">
                <a:solidFill>
                  <a:srgbClr val="000000"/>
                </a:solidFill>
                <a:latin typeface="Arial (Body)"/>
                <a:ea typeface="ＭＳ Ｐゴシック" charset="-128"/>
              </a:rPr>
              <a:t>?</a:t>
            </a:r>
          </a:p>
        </p:txBody>
      </p:sp>
      <p:sp>
        <p:nvSpPr>
          <p:cNvPr id="4" name="Content Placeholder 3"/>
          <p:cNvSpPr>
            <a:spLocks noGrp="1"/>
          </p:cNvSpPr>
          <p:nvPr>
            <p:ph idx="13"/>
          </p:nvPr>
        </p:nvSpPr>
        <p:spPr>
          <a:xfrm>
            <a:off x="473720" y="3364350"/>
            <a:ext cx="8229600" cy="396489"/>
          </a:xfrm>
        </p:spPr>
        <p:txBody>
          <a:bodyPr anchor="ctr"/>
          <a:lstStyle/>
          <a:p>
            <a:pPr marL="101600" indent="0">
              <a:buNone/>
            </a:pPr>
            <a:r>
              <a:rPr lang="en-US" altLang="en-US" sz="2400" kern="1200" dirty="0">
                <a:solidFill>
                  <a:srgbClr val="000000"/>
                </a:solidFill>
                <a:latin typeface="Arial (Body)"/>
                <a:ea typeface="ＭＳ Ｐゴシック" charset="-128"/>
              </a:rPr>
              <a:t>All useful recipes involve </a:t>
            </a:r>
            <a:r>
              <a:rPr lang="en-US" altLang="en-US" sz="2400" kern="1200" dirty="0" smtClean="0">
                <a:solidFill>
                  <a:srgbClr val="000000"/>
                </a:solidFill>
                <a:latin typeface="Arial (Body)"/>
                <a:ea typeface="ＭＳ Ｐゴシック" charset="-128"/>
              </a:rPr>
              <a:t>repetition</a:t>
            </a:r>
            <a:endParaRPr lang="en-US" altLang="en-US" sz="2400" kern="1200" dirty="0">
              <a:solidFill>
                <a:srgbClr val="000000"/>
              </a:solidFill>
              <a:latin typeface="Arial (Body)"/>
              <a:ea typeface="ＭＳ Ｐゴシック" charset="-128"/>
            </a:endParaRPr>
          </a:p>
        </p:txBody>
      </p:sp>
      <p:sp>
        <p:nvSpPr>
          <p:cNvPr id="5" name="Content Placeholder 4"/>
          <p:cNvSpPr>
            <a:spLocks noGrp="1"/>
          </p:cNvSpPr>
          <p:nvPr>
            <p:ph idx="14"/>
          </p:nvPr>
        </p:nvSpPr>
        <p:spPr>
          <a:xfrm>
            <a:off x="457200" y="3948631"/>
            <a:ext cx="8229600" cy="697113"/>
          </a:xfrm>
        </p:spPr>
        <p:txBody>
          <a:bodyPr anchor="ctr"/>
          <a:lstStyle/>
          <a:p>
            <a:pPr marL="743001" lvl="1" indent="-284400" eaLnBrk="0" fontAlgn="base" hangingPunct="0">
              <a:spcAft>
                <a:spcPct val="0"/>
              </a:spcAft>
            </a:pPr>
            <a:r>
              <a:rPr lang="en-US" altLang="en-US" sz="2400" kern="1200" dirty="0">
                <a:solidFill>
                  <a:srgbClr val="000000"/>
                </a:solidFill>
                <a:latin typeface="Arial (Body)"/>
                <a:ea typeface="ＭＳ Ｐゴシック" charset="-128"/>
              </a:rPr>
              <a:t>Take </a:t>
            </a:r>
            <a:r>
              <a:rPr lang="en-US" altLang="en-US" sz="2400" b="1" kern="1200" dirty="0">
                <a:solidFill>
                  <a:srgbClr val="000000"/>
                </a:solidFill>
                <a:latin typeface="Arial (Body)"/>
                <a:ea typeface="ＭＳ Ｐゴシック" charset="-128"/>
              </a:rPr>
              <a:t>four</a:t>
            </a:r>
            <a:r>
              <a:rPr lang="en-US" altLang="en-US" sz="2400" kern="1200" dirty="0">
                <a:solidFill>
                  <a:srgbClr val="000000"/>
                </a:solidFill>
                <a:latin typeface="Arial (Body)"/>
                <a:ea typeface="ＭＳ Ｐゴシック" charset="-128"/>
              </a:rPr>
              <a:t> eggs and crack </a:t>
            </a:r>
            <a:r>
              <a:rPr lang="en-US" altLang="en-US" sz="2400" b="1" kern="1200" dirty="0">
                <a:solidFill>
                  <a:srgbClr val="000000"/>
                </a:solidFill>
                <a:latin typeface="Arial (Body)"/>
                <a:ea typeface="ＭＳ Ｐゴシック" charset="-128"/>
              </a:rPr>
              <a:t>them</a:t>
            </a:r>
            <a:r>
              <a:rPr lang="en-US" altLang="en-US" sz="2400" kern="1200" dirty="0">
                <a:solidFill>
                  <a:srgbClr val="000000"/>
                </a:solidFill>
                <a:latin typeface="Arial (Body)"/>
                <a:ea typeface="ＭＳ Ｐゴシック" charset="-128"/>
              </a:rPr>
              <a:t>….</a:t>
            </a:r>
          </a:p>
          <a:p>
            <a:pPr marL="743001" lvl="1" indent="-284400" eaLnBrk="0" fontAlgn="base" hangingPunct="0">
              <a:spcAft>
                <a:spcPct val="0"/>
              </a:spcAft>
            </a:pPr>
            <a:r>
              <a:rPr lang="en-US" altLang="en-US" sz="2400" kern="1200" dirty="0">
                <a:solidFill>
                  <a:srgbClr val="000000"/>
                </a:solidFill>
                <a:latin typeface="Arial (Body)"/>
                <a:ea typeface="ＭＳ Ｐゴシック" charset="-128"/>
              </a:rPr>
              <a:t>Beat the eggs </a:t>
            </a:r>
            <a:r>
              <a:rPr lang="en-US" altLang="en-US" sz="2400" b="1" kern="1200" dirty="0">
                <a:solidFill>
                  <a:srgbClr val="000000"/>
                </a:solidFill>
                <a:latin typeface="Arial (Body)"/>
                <a:ea typeface="ＭＳ Ｐゴシック" charset="-128"/>
              </a:rPr>
              <a:t>until</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
        <p:nvSpPr>
          <p:cNvPr id="6" name="Content Placeholder 5"/>
          <p:cNvSpPr>
            <a:spLocks noGrp="1"/>
          </p:cNvSpPr>
          <p:nvPr>
            <p:ph idx="15"/>
          </p:nvPr>
        </p:nvSpPr>
        <p:spPr>
          <a:xfrm>
            <a:off x="457200" y="4886874"/>
            <a:ext cx="8229600" cy="711176"/>
          </a:xfrm>
        </p:spPr>
        <p:txBody>
          <a:bodyPr anchor="ctr"/>
          <a:lstStyle/>
          <a:p>
            <a:pPr marL="101600" indent="0">
              <a:buNone/>
            </a:pPr>
            <a:r>
              <a:rPr lang="en-US" altLang="en-US" sz="2400" kern="1200" dirty="0">
                <a:solidFill>
                  <a:srgbClr val="000000"/>
                </a:solidFill>
                <a:latin typeface="Arial (Body)"/>
                <a:ea typeface="ＭＳ Ｐゴシック" charset="-128"/>
              </a:rPr>
              <a:t>We need these repetition (“iteration”) constructs in computer algorithms </a:t>
            </a:r>
            <a:r>
              <a:rPr lang="en-US" altLang="en-US" sz="2400" kern="1200" dirty="0" smtClean="0">
                <a:solidFill>
                  <a:srgbClr val="000000"/>
                </a:solidFill>
                <a:latin typeface="Arial (Body)"/>
                <a:ea typeface="ＭＳ Ｐゴシック" charset="-128"/>
              </a:rPr>
              <a:t>too</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1494359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Decreasing the Red in a Picture</a:t>
            </a:r>
            <a:endParaRPr lang="en-US" altLang="en-US" kern="1200" dirty="0">
              <a:latin typeface="Times New Roman" panose="02020603050405020304" pitchFamily="18" charset="0"/>
              <a:ea typeface="ＭＳ Ｐゴシック" charset="-128"/>
            </a:endParaRPr>
          </a:p>
        </p:txBody>
      </p:sp>
      <p:pic>
        <p:nvPicPr>
          <p:cNvPr id="7" name="Picture 4" descr="A photo of a girl with a slightly higher shade of 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049" y="1542962"/>
            <a:ext cx="1701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photo of a girl with a slightly decreased shade of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875" y="1542962"/>
            <a:ext cx="1701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type="body" idx="1"/>
          </p:nvPr>
        </p:nvSpPr>
        <p:spPr>
          <a:xfrm>
            <a:off x="307075" y="3968695"/>
            <a:ext cx="8645196" cy="2300600"/>
          </a:xfrm>
        </p:spPr>
        <p:txBody>
          <a:bodyPr wrap="square" lIns="91425" tIns="91425" rIns="91425" bIns="91425" anchor="ctr">
            <a:spAutoFit/>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Recipe: To decrease the red</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Ingredients: One picture, name it </a:t>
            </a:r>
            <a:r>
              <a:rPr lang="en-US" altLang="en-US" sz="2000" b="1" kern="1200" dirty="0">
                <a:solidFill>
                  <a:srgbClr val="000000"/>
                </a:solidFill>
                <a:latin typeface="Arial (Body)"/>
                <a:ea typeface="ＭＳ Ｐゴシック" charset="-128"/>
              </a:rPr>
              <a:t>pict</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Step 1: Get </a:t>
            </a:r>
            <a:r>
              <a:rPr lang="en-US" altLang="en-US" sz="2000" b="1" kern="1200" dirty="0">
                <a:solidFill>
                  <a:srgbClr val="000000"/>
                </a:solidFill>
                <a:latin typeface="Arial (Body)"/>
                <a:ea typeface="ＭＳ Ｐゴシック" charset="-128"/>
              </a:rPr>
              <a:t>all </a:t>
            </a:r>
            <a:r>
              <a:rPr lang="en-US" altLang="en-US" sz="2000" kern="1200" dirty="0">
                <a:solidFill>
                  <a:srgbClr val="000000"/>
                </a:solidFill>
                <a:latin typeface="Arial (Body)"/>
                <a:ea typeface="ＭＳ Ｐゴシック" charset="-128"/>
              </a:rPr>
              <a:t>the pixels of </a:t>
            </a:r>
            <a:r>
              <a:rPr lang="en-US" altLang="en-US" sz="2000" b="1" kern="1200" dirty="0">
                <a:solidFill>
                  <a:srgbClr val="000000"/>
                </a:solidFill>
                <a:latin typeface="Arial (Body)"/>
                <a:ea typeface="ＭＳ Ｐゴシック" charset="-128"/>
              </a:rPr>
              <a:t>pict</a:t>
            </a:r>
            <a:r>
              <a:rPr lang="en-US" altLang="en-US" sz="2000" kern="1200" dirty="0">
                <a:solidFill>
                  <a:srgbClr val="000000"/>
                </a:solidFill>
                <a:latin typeface="Arial (Body)"/>
                <a:ea typeface="ＭＳ Ｐゴシック" charset="-128"/>
              </a:rPr>
              <a:t>. </a:t>
            </a:r>
            <a:r>
              <a:rPr lang="en-US" altLang="en-US" sz="2000" b="1" kern="1200" dirty="0" smtClean="0">
                <a:solidFill>
                  <a:srgbClr val="000000"/>
                </a:solidFill>
                <a:latin typeface="Arial (Body)"/>
                <a:ea typeface="ＭＳ Ｐゴシック" charset="-128"/>
              </a:rPr>
              <a:t>For </a:t>
            </a:r>
            <a:r>
              <a:rPr lang="en-US" altLang="en-US" sz="2000" b="1" kern="1200" dirty="0">
                <a:solidFill>
                  <a:srgbClr val="000000"/>
                </a:solidFill>
                <a:latin typeface="Arial (Body)"/>
                <a:ea typeface="ＭＳ Ｐゴシック" charset="-128"/>
              </a:rPr>
              <a:t>each</a:t>
            </a:r>
            <a:r>
              <a:rPr lang="en-US" altLang="en-US" sz="2000" kern="1200" dirty="0">
                <a:solidFill>
                  <a:srgbClr val="000000"/>
                </a:solidFill>
                <a:latin typeface="Arial (Body)"/>
                <a:ea typeface="ＭＳ Ｐゴシック" charset="-128"/>
              </a:rPr>
              <a:t> pixel p in the set of pixels…</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Step 2: Get the value of the red of pixel </a:t>
            </a:r>
            <a:r>
              <a:rPr lang="en-US" altLang="en-US" sz="2000" b="1" kern="1200" dirty="0">
                <a:solidFill>
                  <a:srgbClr val="000000"/>
                </a:solidFill>
                <a:latin typeface="Arial (Body)"/>
                <a:ea typeface="ＭＳ Ｐゴシック" charset="-128"/>
              </a:rPr>
              <a:t>p</a:t>
            </a:r>
            <a:r>
              <a:rPr lang="en-US" altLang="en-US" sz="2000" kern="1200" dirty="0">
                <a:solidFill>
                  <a:srgbClr val="000000"/>
                </a:solidFill>
                <a:latin typeface="Arial (Body)"/>
                <a:ea typeface="ＭＳ Ｐゴシック" charset="-128"/>
              </a:rPr>
              <a:t>, and set it to 50% of its original </a:t>
            </a:r>
            <a:r>
              <a:rPr lang="en-US" altLang="en-US" sz="2000" kern="1200" dirty="0" smtClean="0">
                <a:solidFill>
                  <a:srgbClr val="000000"/>
                </a:solidFill>
                <a:latin typeface="Arial (Body)"/>
                <a:ea typeface="ＭＳ Ｐゴシック" charset="-128"/>
              </a:rPr>
              <a:t>value</a:t>
            </a:r>
          </a:p>
        </p:txBody>
      </p:sp>
    </p:spTree>
    <p:extLst>
      <p:ext uri="{BB962C8B-B14F-4D97-AF65-F5344CB8AC3E}">
        <p14:creationId xmlns:p14="http://schemas.microsoft.com/office/powerpoint/2010/main" val="40600906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Use a for Loop! Our First Picture Recipe</a:t>
            </a:r>
            <a:endParaRPr lang="en-US" kern="1200" dirty="0">
              <a:latin typeface="Times New Roman" panose="02020603050405020304" pitchFamily="18" charset="0"/>
              <a:ea typeface="ＭＳ Ｐゴシック" charset="0"/>
              <a:cs typeface="+mj-cs"/>
            </a:endParaRPr>
          </a:p>
        </p:txBody>
      </p:sp>
      <p:pic>
        <p:nvPicPr>
          <p:cNvPr id="13" name="Picture 12" descr="Computer code has 5 lines. The lines read as follows. Line 1. d e f decrease Red left parenthesis p i c t right parenthesis colon. Line 2. all pixels equals get Pixels left parenthesis p i c t right parenthesis colon. Line 3. for p in all Pixels colon. Line 4. value equals get Red left parenthesis p right parenthesis. Line 5. set Red left parenthesis p comma value asterisk 0 period 5 right parenthesis. Lines 4 and 5 are labeled, lo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294" y="1858727"/>
            <a:ext cx="4767485" cy="2103302"/>
          </a:xfrm>
          <a:prstGeom prst="rect">
            <a:avLst/>
          </a:prstGeom>
        </p:spPr>
      </p:pic>
      <p:sp>
        <p:nvSpPr>
          <p:cNvPr id="4" name="Text Placeholder 3"/>
          <p:cNvSpPr>
            <a:spLocks noGrp="1"/>
          </p:cNvSpPr>
          <p:nvPr>
            <p:ph type="body" idx="2"/>
          </p:nvPr>
        </p:nvSpPr>
        <p:spPr>
          <a:xfrm>
            <a:off x="5434082" y="2953257"/>
            <a:ext cx="3301622" cy="1115660"/>
          </a:xfrm>
        </p:spPr>
        <p:txBody>
          <a:bodyPr wrap="square" lIns="91425" tIns="91425" rIns="91425" bIns="91425">
            <a:spAutoFit/>
          </a:bodyPr>
          <a:lstStyle/>
          <a:p>
            <a:pPr marL="0" lvl="0" indent="0" eaLnBrk="0" fontAlgn="base" hangingPunct="0">
              <a:spcAft>
                <a:spcPct val="0"/>
              </a:spcAft>
              <a:buNone/>
            </a:pPr>
            <a:r>
              <a:rPr lang="en-US" altLang="en-US" sz="2400" b="1" kern="1200" dirty="0">
                <a:solidFill>
                  <a:srgbClr val="000000"/>
                </a:solidFill>
                <a:latin typeface="Arial (Body)"/>
                <a:ea typeface="ＭＳ Ｐゴシック" charset="-128"/>
                <a:cs typeface="+mn-cs"/>
              </a:rPr>
              <a:t>The loop</a:t>
            </a:r>
          </a:p>
          <a:p>
            <a:pPr marL="0" lvl="0" indent="0" eaLnBrk="0" fontAlgn="base" hangingPunct="0">
              <a:spcAft>
                <a:spcPct val="0"/>
              </a:spcAft>
              <a:buNone/>
            </a:pPr>
            <a:r>
              <a:rPr lang="en-US" altLang="en-US" sz="2400" kern="1200" dirty="0" smtClean="0">
                <a:solidFill>
                  <a:srgbClr val="000000"/>
                </a:solidFill>
                <a:latin typeface="Arial (Body)"/>
                <a:ea typeface="ＭＳ Ｐゴシック" charset="-128"/>
                <a:cs typeface="+mn-cs"/>
              </a:rPr>
              <a:t>- Note </a:t>
            </a:r>
            <a:r>
              <a:rPr lang="en-US" altLang="en-US" sz="2400" kern="1200" dirty="0">
                <a:solidFill>
                  <a:srgbClr val="000000"/>
                </a:solidFill>
                <a:latin typeface="Arial (Body)"/>
                <a:ea typeface="ＭＳ Ｐゴシック" charset="-128"/>
                <a:cs typeface="+mn-cs"/>
              </a:rPr>
              <a:t>the </a:t>
            </a:r>
            <a:r>
              <a:rPr lang="en-US" altLang="en-US" sz="2400" kern="1200" dirty="0" smtClean="0">
                <a:solidFill>
                  <a:srgbClr val="000000"/>
                </a:solidFill>
                <a:latin typeface="Arial (Body)"/>
                <a:ea typeface="ＭＳ Ｐゴシック" charset="-128"/>
                <a:cs typeface="+mn-cs"/>
              </a:rPr>
              <a:t>indentation!</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17985182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How for Loops are Written</a:t>
            </a:r>
            <a:endParaRPr lang="en-US" kern="1200" dirty="0">
              <a:latin typeface="Times New Roman" panose="02020603050405020304" pitchFamily="18" charset="0"/>
              <a:ea typeface="ＭＳ Ｐゴシック" charset="0"/>
              <a:cs typeface="+mj-cs"/>
            </a:endParaRPr>
          </a:p>
        </p:txBody>
      </p:sp>
      <p:sp>
        <p:nvSpPr>
          <p:cNvPr id="4" name="Text Placeholder 3"/>
          <p:cNvSpPr>
            <a:spLocks noGrp="1"/>
          </p:cNvSpPr>
          <p:nvPr>
            <p:ph type="body" idx="2"/>
          </p:nvPr>
        </p:nvSpPr>
        <p:spPr>
          <a:xfrm>
            <a:off x="457200" y="1591449"/>
            <a:ext cx="5073555" cy="460892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b="1" kern="1200" dirty="0">
                <a:solidFill>
                  <a:srgbClr val="000000"/>
                </a:solidFill>
                <a:latin typeface="+mn-lt"/>
                <a:ea typeface="ＭＳ Ｐゴシック" charset="-128"/>
              </a:rPr>
              <a:t>for</a:t>
            </a:r>
            <a:r>
              <a:rPr lang="en-US" altLang="en-US" sz="2000" kern="1200" dirty="0">
                <a:solidFill>
                  <a:srgbClr val="000000"/>
                </a:solidFill>
                <a:latin typeface="+mn-lt"/>
                <a:ea typeface="ＭＳ Ｐゴシック" charset="-128"/>
              </a:rPr>
              <a:t> is the name of the command</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rPr>
              <a:t>An </a:t>
            </a:r>
            <a:r>
              <a:rPr lang="en-US" altLang="en-US" sz="2000" b="1" kern="1200" dirty="0">
                <a:solidFill>
                  <a:srgbClr val="000000"/>
                </a:solidFill>
                <a:latin typeface="+mn-lt"/>
                <a:ea typeface="ＭＳ Ｐゴシック" charset="-128"/>
              </a:rPr>
              <a:t>index variable </a:t>
            </a:r>
            <a:r>
              <a:rPr lang="en-US" altLang="en-US" sz="2000" kern="1200" dirty="0">
                <a:solidFill>
                  <a:srgbClr val="000000"/>
                </a:solidFill>
                <a:latin typeface="+mn-lt"/>
                <a:ea typeface="ＭＳ Ｐゴシック" charset="-128"/>
              </a:rPr>
              <a:t>is used to hold each of the different </a:t>
            </a:r>
            <a:r>
              <a:rPr lang="en-US" altLang="en-US" sz="2000" kern="1200" dirty="0" smtClean="0">
                <a:solidFill>
                  <a:srgbClr val="000000"/>
                </a:solidFill>
                <a:latin typeface="+mn-lt"/>
                <a:ea typeface="ＭＳ Ｐゴシック" charset="-128"/>
              </a:rPr>
              <a:t>values </a:t>
            </a:r>
            <a:r>
              <a:rPr lang="en-US" altLang="en-US" sz="2000" kern="1200" dirty="0">
                <a:solidFill>
                  <a:srgbClr val="000000"/>
                </a:solidFill>
                <a:latin typeface="+mn-lt"/>
                <a:ea typeface="ＭＳ Ｐゴシック" charset="-128"/>
              </a:rPr>
              <a:t>of a sequence</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rPr>
              <a:t>The word </a:t>
            </a:r>
            <a:r>
              <a:rPr lang="en-US" altLang="en-US" sz="2000" b="1" kern="1200" dirty="0">
                <a:solidFill>
                  <a:srgbClr val="000000"/>
                </a:solidFill>
                <a:latin typeface="+mn-lt"/>
                <a:ea typeface="ＭＳ Ｐゴシック" charset="-128"/>
              </a:rPr>
              <a:t>in</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rPr>
              <a:t>A function that generates a </a:t>
            </a:r>
            <a:r>
              <a:rPr lang="en-US" altLang="en-US" sz="2000" b="1" kern="1200" dirty="0">
                <a:solidFill>
                  <a:srgbClr val="000000"/>
                </a:solidFill>
                <a:latin typeface="+mn-lt"/>
                <a:ea typeface="ＭＳ Ｐゴシック" charset="-128"/>
              </a:rPr>
              <a:t>sequence</a:t>
            </a:r>
          </a:p>
          <a:p>
            <a:pPr marL="741553" lvl="1" indent="-284353" fontAlgn="base">
              <a:spcAft>
                <a:spcPct val="0"/>
              </a:spcAft>
              <a:buFont typeface="Arial" panose="020B0604020202020204" pitchFamily="34" charset="0"/>
              <a:buChar char="–"/>
            </a:pPr>
            <a:r>
              <a:rPr lang="en-US" altLang="en-US" sz="2000" b="1" kern="1200" dirty="0">
                <a:solidFill>
                  <a:srgbClr val="000000"/>
                </a:solidFill>
                <a:latin typeface="+mn-lt"/>
                <a:ea typeface="ＭＳ Ｐゴシック" charset="-128"/>
                <a:cs typeface="+mn-cs"/>
              </a:rPr>
              <a:t>The index variable will be the name for one value in the sequence, each time through the loop</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rPr>
              <a:t>A colon </a:t>
            </a:r>
            <a:r>
              <a:rPr lang="en-US" altLang="en-US" sz="2000" kern="1200" dirty="0" smtClean="0">
                <a:solidFill>
                  <a:srgbClr val="000000"/>
                </a:solidFill>
                <a:latin typeface="+mn-lt"/>
                <a:ea typeface="ＭＳ Ｐゴシック" charset="-128"/>
              </a:rPr>
              <a:t>(</a:t>
            </a:r>
            <a:r>
              <a:rPr lang="en-US" altLang="ja-JP" sz="2000" kern="1200" dirty="0" smtClean="0">
                <a:solidFill>
                  <a:srgbClr val="000000"/>
                </a:solidFill>
                <a:latin typeface="+mn-lt"/>
                <a:ea typeface="ＭＳ Ｐゴシック" charset="-128"/>
              </a:rPr>
              <a:t>“:”)</a:t>
            </a:r>
            <a:endParaRPr lang="en-US" altLang="ja-JP" sz="2000" kern="1200" dirty="0">
              <a:solidFill>
                <a:srgbClr val="000000"/>
              </a:solidFill>
              <a:latin typeface="+mn-lt"/>
              <a:ea typeface="ＭＳ Ｐゴシック" charset="-128"/>
            </a:endParaRP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rPr>
              <a:t>And a </a:t>
            </a:r>
            <a:r>
              <a:rPr lang="en-US" altLang="en-US" sz="2000" b="1" kern="1200" dirty="0">
                <a:solidFill>
                  <a:srgbClr val="000000"/>
                </a:solidFill>
                <a:latin typeface="+mn-lt"/>
                <a:ea typeface="ＭＳ Ｐゴシック" charset="-128"/>
              </a:rPr>
              <a:t>block </a:t>
            </a:r>
            <a:r>
              <a:rPr lang="en-US" altLang="en-US" sz="2000" kern="1200" dirty="0">
                <a:solidFill>
                  <a:srgbClr val="000000"/>
                </a:solidFill>
                <a:latin typeface="+mn-lt"/>
                <a:ea typeface="ＭＳ Ｐゴシック" charset="-128"/>
              </a:rPr>
              <a:t>(the indented lines of code)</a:t>
            </a:r>
          </a:p>
        </p:txBody>
      </p:sp>
      <p:pic>
        <p:nvPicPr>
          <p:cNvPr id="7" name="Picture 6" descr="Computer code has 5 lines. The lines read as follows. Line 1. d e f decrease Red left parenthesis p i c t right parenthesis colon. Line 2. all pixels equals get Pixels left parenthesis p i c t right parenthesis colon. Line 3. for p in all Pixels colon. Line 4. value equals get Red left parenthesis p right parenthesis. Line 5. set Red left parenthesis p comma value asterisk 0 period 5 right parenthesis."/>
          <p:cNvPicPr>
            <a:picLocks noChangeAspect="1"/>
          </p:cNvPicPr>
          <p:nvPr/>
        </p:nvPicPr>
        <p:blipFill rotWithShape="1">
          <a:blip r:embed="rId2"/>
          <a:srcRect l="3204"/>
          <a:stretch/>
        </p:blipFill>
        <p:spPr>
          <a:xfrm>
            <a:off x="5722374" y="1722080"/>
            <a:ext cx="2866696" cy="1584092"/>
          </a:xfrm>
          <a:prstGeom prst="rect">
            <a:avLst/>
          </a:prstGeom>
        </p:spPr>
      </p:pic>
    </p:spTree>
    <p:extLst>
      <p:ext uri="{BB962C8B-B14F-4D97-AF65-F5344CB8AC3E}">
        <p14:creationId xmlns:p14="http://schemas.microsoft.com/office/powerpoint/2010/main" val="1894125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hangingPunct="0">
              <a:spcBef>
                <a:spcPct val="0"/>
              </a:spcBef>
              <a:buClrTx/>
              <a:defRPr/>
            </a:pPr>
            <a:r>
              <a:rPr lang="en-US" kern="1200" dirty="0" smtClean="0">
                <a:solidFill>
                  <a:srgbClr val="007FA3"/>
                </a:solidFill>
                <a:latin typeface="Times New Roman" panose="02020603050405020304" pitchFamily="18" charset="0"/>
                <a:ea typeface="+mj-ea"/>
                <a:cs typeface="+mj-cs"/>
              </a:rPr>
              <a:t>Learning Objectives </a:t>
            </a:r>
            <a:r>
              <a:rPr lang="en-US" sz="2000" b="0" kern="1200" dirty="0" smtClean="0">
                <a:solidFill>
                  <a:srgbClr val="007FA3"/>
                </a:solidFill>
                <a:latin typeface="Times New Roman" panose="02020603050405020304" pitchFamily="18" charset="0"/>
                <a:ea typeface="+mj-ea"/>
                <a:cs typeface="+mj-cs"/>
              </a:rPr>
              <a:t>(2 of 2)</a:t>
            </a:r>
            <a:endParaRPr lang="en-US" sz="2000" b="0" kern="1200" dirty="0">
              <a:solidFill>
                <a:srgbClr val="007FA3"/>
              </a:solidFill>
              <a:latin typeface="Times New Roman" panose="02020603050405020304" pitchFamily="18" charset="0"/>
              <a:ea typeface="+mj-ea"/>
              <a:cs typeface="+mj-cs"/>
            </a:endParaRPr>
          </a:p>
        </p:txBody>
      </p:sp>
      <p:sp>
        <p:nvSpPr>
          <p:cNvPr id="3" name="Text Placeholder 2"/>
          <p:cNvSpPr>
            <a:spLocks noGrp="1"/>
          </p:cNvSpPr>
          <p:nvPr>
            <p:ph idx="1"/>
          </p:nvPr>
        </p:nvSpPr>
        <p:spPr/>
        <p:txBody>
          <a:bodyPr/>
          <a:lstStyle/>
          <a:p>
            <a:pPr marL="0" indent="0">
              <a:buNone/>
            </a:pPr>
            <a:r>
              <a:rPr lang="en-US" sz="2400" b="1" dirty="0" smtClean="0">
                <a:solidFill>
                  <a:schemeClr val="tx2"/>
                </a:solidFill>
                <a:latin typeface="+mn-lt"/>
              </a:rPr>
              <a:t>4.6 </a:t>
            </a:r>
            <a:r>
              <a:rPr lang="en-US" sz="2400" dirty="0" smtClean="0">
                <a:latin typeface="+mn-lt"/>
              </a:rPr>
              <a:t>To </a:t>
            </a:r>
            <a:r>
              <a:rPr lang="en-US" sz="2400" dirty="0">
                <a:latin typeface="+mn-lt"/>
              </a:rPr>
              <a:t>use a matrix representation in finding pixels in a picture.</a:t>
            </a:r>
          </a:p>
          <a:p>
            <a:pPr marL="0" indent="0">
              <a:buNone/>
            </a:pPr>
            <a:r>
              <a:rPr lang="en-US" sz="2400" b="1" dirty="0" smtClean="0">
                <a:solidFill>
                  <a:schemeClr val="tx2"/>
                </a:solidFill>
                <a:latin typeface="+mn-lt"/>
              </a:rPr>
              <a:t>4.7 </a:t>
            </a:r>
            <a:r>
              <a:rPr lang="en-US" sz="2400" dirty="0" smtClean="0">
                <a:latin typeface="+mn-lt"/>
              </a:rPr>
              <a:t>To </a:t>
            </a:r>
            <a:r>
              <a:rPr lang="en-US" sz="2400" dirty="0">
                <a:latin typeface="+mn-lt"/>
              </a:rPr>
              <a:t>use the objects </a:t>
            </a:r>
            <a:r>
              <a:rPr lang="en-US" sz="2400" b="1" dirty="0">
                <a:latin typeface="+mn-lt"/>
              </a:rPr>
              <a:t>pictures</a:t>
            </a:r>
            <a:r>
              <a:rPr lang="en-US" sz="2400" i="1" dirty="0">
                <a:latin typeface="+mn-lt"/>
              </a:rPr>
              <a:t> </a:t>
            </a:r>
            <a:r>
              <a:rPr lang="en-US" sz="2400" dirty="0">
                <a:latin typeface="+mn-lt"/>
              </a:rPr>
              <a:t>and </a:t>
            </a:r>
            <a:r>
              <a:rPr lang="en-US" sz="2400" b="1" dirty="0">
                <a:latin typeface="+mn-lt"/>
              </a:rPr>
              <a:t>pixels</a:t>
            </a:r>
            <a:r>
              <a:rPr lang="en-US" sz="2400" dirty="0">
                <a:latin typeface="+mn-lt"/>
              </a:rPr>
              <a:t>.</a:t>
            </a:r>
          </a:p>
          <a:p>
            <a:pPr marL="0" indent="0">
              <a:buNone/>
            </a:pPr>
            <a:r>
              <a:rPr lang="en-US" sz="2400" b="1" dirty="0" smtClean="0">
                <a:solidFill>
                  <a:schemeClr val="tx2"/>
                </a:solidFill>
                <a:latin typeface="+mn-lt"/>
              </a:rPr>
              <a:t>4.8 </a:t>
            </a:r>
            <a:r>
              <a:rPr lang="en-US" sz="2400" dirty="0" smtClean="0">
                <a:latin typeface="+mn-lt"/>
              </a:rPr>
              <a:t>To </a:t>
            </a:r>
            <a:r>
              <a:rPr lang="en-US" sz="2400" dirty="0">
                <a:latin typeface="+mn-lt"/>
              </a:rPr>
              <a:t>use iteration (with a for loop) for changing the color values of pixels in </a:t>
            </a:r>
            <a:r>
              <a:rPr lang="en-US" sz="2400" dirty="0" smtClean="0">
                <a:latin typeface="+mn-lt"/>
              </a:rPr>
              <a:t>a picture</a:t>
            </a:r>
            <a:r>
              <a:rPr lang="en-US" sz="2400" dirty="0">
                <a:latin typeface="+mn-lt"/>
              </a:rPr>
              <a:t>.</a:t>
            </a:r>
          </a:p>
          <a:p>
            <a:pPr marL="0" indent="0">
              <a:buNone/>
            </a:pPr>
            <a:r>
              <a:rPr lang="en-US" sz="2400" b="1" dirty="0" smtClean="0">
                <a:solidFill>
                  <a:schemeClr val="tx2"/>
                </a:solidFill>
                <a:latin typeface="+mn-lt"/>
              </a:rPr>
              <a:t>4.9 </a:t>
            </a:r>
            <a:r>
              <a:rPr lang="en-US" sz="2400" dirty="0" smtClean="0">
                <a:latin typeface="+mn-lt"/>
              </a:rPr>
              <a:t>To </a:t>
            </a:r>
            <a:r>
              <a:rPr lang="en-US" sz="2400" dirty="0">
                <a:latin typeface="+mn-lt"/>
              </a:rPr>
              <a:t>nest blocks of code within one another.</a:t>
            </a:r>
          </a:p>
          <a:p>
            <a:pPr marL="0" indent="0">
              <a:buNone/>
            </a:pPr>
            <a:r>
              <a:rPr lang="en-US" sz="2400" b="1" dirty="0" smtClean="0">
                <a:solidFill>
                  <a:schemeClr val="tx2"/>
                </a:solidFill>
                <a:latin typeface="+mn-lt"/>
              </a:rPr>
              <a:t>4.10 </a:t>
            </a:r>
            <a:r>
              <a:rPr lang="en-US" sz="2400" dirty="0" smtClean="0">
                <a:latin typeface="+mn-lt"/>
              </a:rPr>
              <a:t>To </a:t>
            </a:r>
            <a:r>
              <a:rPr lang="en-US" sz="2400" dirty="0">
                <a:latin typeface="+mn-lt"/>
              </a:rPr>
              <a:t>choose between having a function </a:t>
            </a:r>
            <a:r>
              <a:rPr lang="en-US" sz="2400" b="1" dirty="0">
                <a:latin typeface="+mn-lt"/>
              </a:rPr>
              <a:t>return</a:t>
            </a:r>
            <a:r>
              <a:rPr lang="en-US" sz="2400" i="1" dirty="0">
                <a:latin typeface="+mn-lt"/>
              </a:rPr>
              <a:t> </a:t>
            </a:r>
            <a:r>
              <a:rPr lang="en-US" sz="2400" dirty="0">
                <a:latin typeface="+mn-lt"/>
              </a:rPr>
              <a:t>a value and just providing a </a:t>
            </a:r>
            <a:r>
              <a:rPr lang="en-US" sz="2400" b="1" dirty="0" smtClean="0">
                <a:latin typeface="+mn-lt"/>
              </a:rPr>
              <a:t>side</a:t>
            </a:r>
            <a:r>
              <a:rPr lang="en-US" sz="2400" i="1" dirty="0" smtClean="0">
                <a:latin typeface="+mn-lt"/>
              </a:rPr>
              <a:t> </a:t>
            </a:r>
            <a:r>
              <a:rPr lang="en-US" sz="2400" b="1" dirty="0" smtClean="0">
                <a:latin typeface="+mn-lt"/>
              </a:rPr>
              <a:t>effect</a:t>
            </a:r>
            <a:r>
              <a:rPr lang="en-US" sz="2400" dirty="0">
                <a:latin typeface="+mn-lt"/>
              </a:rPr>
              <a:t>.</a:t>
            </a:r>
          </a:p>
          <a:p>
            <a:pPr marL="0" indent="0">
              <a:buNone/>
            </a:pPr>
            <a:r>
              <a:rPr lang="en-US" sz="2400" b="1" dirty="0" smtClean="0">
                <a:solidFill>
                  <a:schemeClr val="tx2"/>
                </a:solidFill>
                <a:latin typeface="+mn-lt"/>
              </a:rPr>
              <a:t>4.11 </a:t>
            </a:r>
            <a:r>
              <a:rPr lang="en-US" sz="2400" dirty="0" smtClean="0">
                <a:latin typeface="+mn-lt"/>
              </a:rPr>
              <a:t>To </a:t>
            </a:r>
            <a:r>
              <a:rPr lang="en-US" sz="2400" dirty="0">
                <a:latin typeface="+mn-lt"/>
              </a:rPr>
              <a:t>determine the </a:t>
            </a:r>
            <a:r>
              <a:rPr lang="en-US" sz="2400" b="1" dirty="0">
                <a:latin typeface="+mn-lt"/>
              </a:rPr>
              <a:t>scope</a:t>
            </a:r>
            <a:r>
              <a:rPr lang="en-US" sz="2400" i="1" dirty="0">
                <a:latin typeface="+mn-lt"/>
              </a:rPr>
              <a:t> </a:t>
            </a:r>
            <a:r>
              <a:rPr lang="en-US" sz="2400" dirty="0">
                <a:latin typeface="+mn-lt"/>
              </a:rPr>
              <a:t>of a variable name.</a:t>
            </a:r>
          </a:p>
        </p:txBody>
      </p:sp>
    </p:spTree>
    <p:extLst>
      <p:ext uri="{BB962C8B-B14F-4D97-AF65-F5344CB8AC3E}">
        <p14:creationId xmlns:p14="http://schemas.microsoft.com/office/powerpoint/2010/main" val="31056042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229600" cy="677078"/>
          </a:xfrm>
        </p:spPr>
        <p:txBody>
          <a:bodyPr tIns="91425">
            <a:spAutoFit/>
          </a:bodyPr>
          <a:lstStyle/>
          <a:p>
            <a:pPr lvl="0">
              <a:spcBef>
                <a:spcPct val="0"/>
              </a:spcBef>
              <a:buClrTx/>
              <a:defRPr/>
            </a:pPr>
            <a:r>
              <a:rPr lang="en-US" sz="3200" kern="1200" dirty="0" smtClean="0">
                <a:latin typeface="Times New Roman" panose="02020603050405020304" pitchFamily="18" charset="0"/>
                <a:ea typeface="ＭＳ Ｐゴシック" charset="0"/>
                <a:cs typeface="+mj-cs"/>
              </a:rPr>
              <a:t>What Happens When a for Loop is Executed</a:t>
            </a:r>
            <a:endParaRPr lang="en-US" sz="3200"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305465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a:t>
            </a:r>
            <a:r>
              <a:rPr lang="en-US" altLang="en-US" sz="2400" b="1" kern="1200" dirty="0">
                <a:solidFill>
                  <a:srgbClr val="000000"/>
                </a:solidFill>
                <a:latin typeface="Arial (Body)"/>
                <a:ea typeface="ＭＳ Ｐゴシック" charset="-128"/>
              </a:rPr>
              <a:t>index variable</a:t>
            </a:r>
            <a:r>
              <a:rPr lang="en-US" altLang="en-US" sz="2400" kern="1200" dirty="0">
                <a:solidFill>
                  <a:srgbClr val="000000"/>
                </a:solidFill>
                <a:latin typeface="Arial (Body)"/>
                <a:ea typeface="ＭＳ Ｐゴシック" charset="-128"/>
              </a:rPr>
              <a:t> is set to an item in the </a:t>
            </a:r>
            <a:r>
              <a:rPr lang="en-US" altLang="en-US" sz="2400" b="1" kern="1200" dirty="0">
                <a:solidFill>
                  <a:srgbClr val="000000"/>
                </a:solidFill>
                <a:latin typeface="Arial (Body)"/>
                <a:ea typeface="ＭＳ Ｐゴシック" charset="-128"/>
              </a:rPr>
              <a:t>sequence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block is executed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variable is often used inside the block</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Then execution </a:t>
            </a:r>
            <a:r>
              <a:rPr lang="en-US" altLang="en-US" sz="2400" b="1" kern="1200" dirty="0">
                <a:solidFill>
                  <a:srgbClr val="000000"/>
                </a:solidFill>
                <a:latin typeface="Arial (Body)"/>
                <a:ea typeface="ＭＳ Ｐゴシック" charset="-128"/>
              </a:rPr>
              <a:t>loops</a:t>
            </a:r>
            <a:r>
              <a:rPr lang="en-US" altLang="en-US" sz="2400" kern="1200" dirty="0">
                <a:solidFill>
                  <a:srgbClr val="000000"/>
                </a:solidFill>
                <a:latin typeface="Arial (Body)"/>
                <a:ea typeface="ＭＳ Ｐゴシック" charset="-128"/>
              </a:rPr>
              <a:t> to the </a:t>
            </a:r>
            <a:r>
              <a:rPr lang="en-US" altLang="en-US" sz="2400" b="1" kern="1200" dirty="0">
                <a:solidFill>
                  <a:srgbClr val="000000"/>
                </a:solidFill>
                <a:latin typeface="Arial (Body)"/>
                <a:ea typeface="ＭＳ Ｐゴシック" charset="-128"/>
              </a:rPr>
              <a:t>for</a:t>
            </a:r>
            <a:r>
              <a:rPr lang="en-US" altLang="en-US" sz="2400" kern="1200" dirty="0">
                <a:solidFill>
                  <a:srgbClr val="000000"/>
                </a:solidFill>
                <a:latin typeface="Arial (Body)"/>
                <a:ea typeface="ＭＳ Ｐゴシック" charset="-128"/>
              </a:rPr>
              <a:t> statement, where the index variable gets set to the next item in the sequence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Repeat until every value in the sequence was used.</a:t>
            </a:r>
          </a:p>
        </p:txBody>
      </p:sp>
    </p:spTree>
    <p:extLst>
      <p:ext uri="{BB962C8B-B14F-4D97-AF65-F5344CB8AC3E}">
        <p14:creationId xmlns:p14="http://schemas.microsoft.com/office/powerpoint/2010/main" val="3948331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Getpixels Returns a Sequence of Pixels</a:t>
            </a:r>
            <a:endParaRPr lang="en-US" sz="2000" b="0" kern="120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75613" y="1763411"/>
            <a:ext cx="3486378" cy="4262675"/>
          </a:xfrm>
        </p:spPr>
        <p:txBody>
          <a:bodyPr wrap="square" lIns="91425" tIns="91425" rIns="91425" bIns="91425">
            <a:spAutoFit/>
          </a:bodyPr>
          <a:lstStyle/>
          <a:p>
            <a:pPr marL="255651" lvl="0" indent="-255651" fontAlgn="base">
              <a:spcBef>
                <a:spcPts val="1500"/>
              </a:spcBef>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Each pixel knows its color and place in the original picture</a:t>
            </a:r>
          </a:p>
          <a:p>
            <a:pPr marL="255651" lvl="0" indent="-255651" fontAlgn="base">
              <a:spcBef>
                <a:spcPts val="1500"/>
              </a:spcBef>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Change the pixel, you change the picture</a:t>
            </a:r>
          </a:p>
          <a:p>
            <a:pPr marL="255651" lvl="0" indent="-255651" fontAlgn="base">
              <a:spcBef>
                <a:spcPts val="1500"/>
              </a:spcBef>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So the loops here assign the index variable </a:t>
            </a:r>
            <a:r>
              <a:rPr lang="en-US" altLang="en-US" sz="2400" i="1" kern="1200" dirty="0">
                <a:solidFill>
                  <a:srgbClr val="000000"/>
                </a:solidFill>
                <a:latin typeface="Arial (Body)"/>
                <a:ea typeface="ＭＳ Ｐゴシック" charset="-128"/>
              </a:rPr>
              <a:t>p</a:t>
            </a:r>
            <a:r>
              <a:rPr lang="en-US" altLang="en-US" sz="2400" kern="1200" dirty="0">
                <a:solidFill>
                  <a:srgbClr val="000000"/>
                </a:solidFill>
                <a:latin typeface="Arial (Body)"/>
                <a:ea typeface="ＭＳ Ｐゴシック" charset="-128"/>
              </a:rPr>
              <a:t> to each pixel in the picture</a:t>
            </a:r>
            <a:r>
              <a:rPr lang="en-US" altLang="en-US" sz="2400" i="1" kern="1200" dirty="0">
                <a:solidFill>
                  <a:srgbClr val="000000"/>
                </a:solidFill>
                <a:latin typeface="Arial (Body)"/>
                <a:ea typeface="ＭＳ Ｐゴシック" charset="-128"/>
              </a:rPr>
              <a:t> </a:t>
            </a:r>
            <a:r>
              <a:rPr lang="en-US" altLang="en-US" sz="2400" b="1" kern="1200" dirty="0">
                <a:solidFill>
                  <a:srgbClr val="000000"/>
                </a:solidFill>
                <a:latin typeface="Arial (Body)"/>
                <a:ea typeface="ＭＳ Ｐゴシック" charset="-128"/>
              </a:rPr>
              <a:t>picture</a:t>
            </a:r>
            <a:r>
              <a:rPr lang="en-US" altLang="en-US" sz="2400" kern="1200" dirty="0">
                <a:solidFill>
                  <a:srgbClr val="000000"/>
                </a:solidFill>
                <a:latin typeface="Arial (Body)"/>
                <a:ea typeface="ＭＳ Ｐゴシック" charset="-128"/>
              </a:rPr>
              <a:t>, one at a time.</a:t>
            </a:r>
          </a:p>
        </p:txBody>
      </p:sp>
      <p:pic>
        <p:nvPicPr>
          <p:cNvPr id="10" name="Picture 9" descr="Computer code has 5 lines. The lines read as follows. Line 1. d e f decrease Red left parenthesis picture right parenthesis colon. Line 2, indented once. all Pixels equals get Pixels left parenthesis picture right parenthesis. Line 3, indented once. for p in all Pixels. Line 4, indented twice. original Red equals get Red left parenthesis p right parenthesis. Line 5, indented twice. set Red left parenthesis p comma original Red asterisk 0 period 5 right parenthesis."/>
          <p:cNvPicPr>
            <a:picLocks noChangeAspect="1"/>
          </p:cNvPicPr>
          <p:nvPr/>
        </p:nvPicPr>
        <p:blipFill rotWithShape="1">
          <a:blip r:embed="rId2"/>
          <a:srcRect l="2513" t="3635" r="1878" b="4874"/>
          <a:stretch/>
        </p:blipFill>
        <p:spPr>
          <a:xfrm>
            <a:off x="4286018" y="1943566"/>
            <a:ext cx="4106735" cy="1749395"/>
          </a:xfrm>
          <a:prstGeom prst="rect">
            <a:avLst/>
          </a:prstGeom>
        </p:spPr>
      </p:pic>
      <p:sp>
        <p:nvSpPr>
          <p:cNvPr id="5" name="Content Placeholder 4"/>
          <p:cNvSpPr>
            <a:spLocks noGrp="1"/>
          </p:cNvSpPr>
          <p:nvPr>
            <p:ph idx="4294967295"/>
          </p:nvPr>
        </p:nvSpPr>
        <p:spPr>
          <a:xfrm>
            <a:off x="5185906" y="3854271"/>
            <a:ext cx="2788561" cy="554038"/>
          </a:xfrm>
        </p:spPr>
        <p:txBody>
          <a:bodyPr wrap="square" lIns="91425" tIns="91425" rIns="91425" bIns="91425">
            <a:spAutoFit/>
          </a:bodyPr>
          <a:lstStyle/>
          <a:p>
            <a:pPr marL="0" lvl="0" indent="0" eaLnBrk="0" fontAlgn="base" hangingPunct="0">
              <a:spcAft>
                <a:spcPct val="0"/>
              </a:spcAft>
              <a:buNone/>
            </a:pPr>
            <a:r>
              <a:rPr lang="en-US" altLang="en-US" sz="2400" b="1" kern="1200" dirty="0">
                <a:solidFill>
                  <a:srgbClr val="000000"/>
                </a:solidFill>
                <a:latin typeface="Arial (Body)"/>
                <a:ea typeface="ＭＳ Ｐゴシック" charset="-128"/>
                <a:cs typeface="+mn-cs"/>
              </a:rPr>
              <a:t>or equivalently…</a:t>
            </a:r>
          </a:p>
        </p:txBody>
      </p:sp>
      <p:pic>
        <p:nvPicPr>
          <p:cNvPr id="12" name="Picture 11" descr="Computer code has 4 lines. The lines read as follows. Line 1. d e f decrease Red left parenthesis picture right parenthesis colon. Line 2, indented once. for p in all Pixels left parenthesis picture right parenthesis. Line 3, indented twice. original Red equals get Red left parenthesis p right parenthesis. Line 4, indented twice. set Red left parenthesis p comma original Red asterisk 0 period 5 right parenthesis."/>
          <p:cNvPicPr>
            <a:picLocks noChangeAspect="1"/>
          </p:cNvPicPr>
          <p:nvPr/>
        </p:nvPicPr>
        <p:blipFill rotWithShape="1">
          <a:blip r:embed="rId3"/>
          <a:srcRect l="2298" t="5012" r="2380" b="6229"/>
          <a:stretch/>
        </p:blipFill>
        <p:spPr>
          <a:xfrm>
            <a:off x="4286018" y="4624089"/>
            <a:ext cx="4094328" cy="1401997"/>
          </a:xfrm>
          <a:prstGeom prst="rect">
            <a:avLst/>
          </a:prstGeom>
        </p:spPr>
      </p:pic>
    </p:spTree>
    <p:extLst>
      <p:ext uri="{BB962C8B-B14F-4D97-AF65-F5344CB8AC3E}">
        <p14:creationId xmlns:p14="http://schemas.microsoft.com/office/powerpoint/2010/main" val="40028034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Do We Need the Variable OriginalRed?</a:t>
            </a:r>
            <a:endParaRPr lang="en-US" sz="2000" b="0" kern="120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8229600" cy="255451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No: Having removed </a:t>
            </a:r>
            <a:r>
              <a:rPr lang="en-US" altLang="en-US" sz="2400" b="1" kern="1200" dirty="0">
                <a:solidFill>
                  <a:srgbClr val="000000"/>
                </a:solidFill>
                <a:latin typeface="Arial (Body)"/>
                <a:ea typeface="ＭＳ Ｐゴシック" charset="-128"/>
              </a:rPr>
              <a:t>allPixels</a:t>
            </a:r>
            <a:r>
              <a:rPr lang="en-US" altLang="en-US" sz="2400" kern="1200" dirty="0">
                <a:solidFill>
                  <a:srgbClr val="000000"/>
                </a:solidFill>
                <a:latin typeface="Arial (Body)"/>
                <a:ea typeface="ＭＳ Ｐゴシック" charset="-128"/>
              </a:rPr>
              <a:t>, we can also do without </a:t>
            </a:r>
            <a:r>
              <a:rPr lang="en-US" altLang="en-US" sz="2400" b="1" kern="1200" dirty="0">
                <a:solidFill>
                  <a:srgbClr val="000000"/>
                </a:solidFill>
                <a:latin typeface="Arial (Body)"/>
                <a:ea typeface="ＭＳ Ｐゴシック" charset="-128"/>
              </a:rPr>
              <a:t>originalRed</a:t>
            </a:r>
            <a:r>
              <a:rPr lang="en-US" altLang="en-US" sz="2400" kern="1200" dirty="0">
                <a:solidFill>
                  <a:srgbClr val="000000"/>
                </a:solidFill>
                <a:latin typeface="Arial (Body)"/>
                <a:ea typeface="ＭＳ Ｐゴシック" charset="-128"/>
              </a:rPr>
              <a:t> in the same way: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can calculate the original red amount right when we are ready to change it.</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a matter of programming </a:t>
            </a:r>
            <a:r>
              <a:rPr lang="en-US" altLang="ja-JP" sz="2400" b="1" kern="1200" dirty="0">
                <a:solidFill>
                  <a:srgbClr val="000000"/>
                </a:solidFill>
                <a:latin typeface="Arial (Body)"/>
                <a:ea typeface="ＭＳ Ｐゴシック" charset="-128"/>
                <a:cs typeface="+mn-cs"/>
              </a:rPr>
              <a:t>style</a:t>
            </a:r>
            <a:r>
              <a:rPr lang="en-US" altLang="ja-JP" sz="2400" kern="1200" dirty="0">
                <a:solidFill>
                  <a:srgbClr val="000000"/>
                </a:solidFill>
                <a:latin typeface="Arial (Body)"/>
                <a:ea typeface="ＭＳ Ｐゴシック" charset="-128"/>
                <a:cs typeface="+mn-cs"/>
              </a:rPr>
              <a:t>. The </a:t>
            </a:r>
            <a:r>
              <a:rPr lang="en-US" altLang="ja-JP" sz="2400" b="1" kern="1200" dirty="0">
                <a:solidFill>
                  <a:srgbClr val="000000"/>
                </a:solidFill>
                <a:latin typeface="Arial (Body)"/>
                <a:ea typeface="ＭＳ Ｐゴシック" charset="-128"/>
                <a:cs typeface="+mn-cs"/>
              </a:rPr>
              <a:t>meanings</a:t>
            </a:r>
            <a:r>
              <a:rPr lang="en-US" altLang="ja-JP" sz="2400" kern="1200" dirty="0">
                <a:solidFill>
                  <a:srgbClr val="000000"/>
                </a:solidFill>
                <a:latin typeface="Arial (Body)"/>
                <a:ea typeface="ＭＳ Ｐゴシック" charset="-128"/>
                <a:cs typeface="+mn-cs"/>
              </a:rPr>
              <a:t> are the same</a:t>
            </a:r>
            <a:r>
              <a:rPr lang="en-US" altLang="ja-JP" sz="2400" kern="1200" dirty="0" smtClean="0">
                <a:solidFill>
                  <a:srgbClr val="000000"/>
                </a:solidFill>
                <a:latin typeface="Arial (Body)"/>
                <a:ea typeface="ＭＳ Ｐゴシック" charset="-128"/>
                <a:cs typeface="+mn-cs"/>
              </a:rPr>
              <a:t>.</a:t>
            </a:r>
          </a:p>
        </p:txBody>
      </p:sp>
      <p:pic>
        <p:nvPicPr>
          <p:cNvPr id="4" name="Picture 3" descr="Two alternative computer codes for programming styles with the same meaning are shown. The first computer code has 4 lines. The lines read as follows. Line 1. d e f decrease Red left parenthesis picture right parenthesis colon. Line 2, indented once. for p in all Pixels left parenthesis picture right parenthesis. Line 3, indented twice. original Red equals get Red left parenthesis p right parenthesis. Line 4, indented twice. set Red left parenthesis p comma original Red asterisk 0 period 5 right parenthesis. The second computer code has 3 lines. The lines read as follows. Line 1. d e f decrease Red left parenthesis picture right parenthesis colon. Line 2, indented once. for p in all Pixels left parenthesis picture right parenthesis. Line 3, indented twice. set Red left parenthesis p comma get Red left parenthesis p right parenthesis asterisk 0 period 5 right parenthesis. The first code points to the 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371" y="4325863"/>
            <a:ext cx="6039257" cy="1890148"/>
          </a:xfrm>
          <a:prstGeom prst="rect">
            <a:avLst/>
          </a:prstGeom>
        </p:spPr>
      </p:pic>
    </p:spTree>
    <p:extLst>
      <p:ext uri="{BB962C8B-B14F-4D97-AF65-F5344CB8AC3E}">
        <p14:creationId xmlns:p14="http://schemas.microsoft.com/office/powerpoint/2010/main" val="1253143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Let’s Walk That through Slowly…</a:t>
            </a:r>
            <a:endParaRPr lang="en-US" altLang="en-US" kern="1200" dirty="0">
              <a:latin typeface="Times New Roman" panose="02020603050405020304" pitchFamily="18" charset="0"/>
              <a:ea typeface="ＭＳ Ｐゴシック" charset="-128"/>
            </a:endParaRPr>
          </a:p>
        </p:txBody>
      </p:sp>
      <p:pic>
        <p:nvPicPr>
          <p:cNvPr id="8" name="Picture 7" descr="Computer code has 4 lines. The lines read as follows. Line 1. d e f decreases Red left parenthesis picture right parenthesis colon. Line 2, indented once. for p in get Pixels left parenthesis picture right parenthesis colon. Line 3, indented twice. original Red equals get Red left parenthesis p right parenthesis. Line 4, indented twice. set Red left parenthesis p comma original Red asterisk 0 period 5 right parenthesis."/>
          <p:cNvPicPr>
            <a:picLocks noChangeAspect="1"/>
          </p:cNvPicPr>
          <p:nvPr/>
        </p:nvPicPr>
        <p:blipFill rotWithShape="1">
          <a:blip r:embed="rId2"/>
          <a:srcRect l="3050" r="3039"/>
          <a:stretch/>
        </p:blipFill>
        <p:spPr>
          <a:xfrm>
            <a:off x="486697" y="1828355"/>
            <a:ext cx="3849329" cy="1507342"/>
          </a:xfrm>
          <a:prstGeom prst="rect">
            <a:avLst/>
          </a:prstGeom>
        </p:spPr>
      </p:pic>
      <p:sp>
        <p:nvSpPr>
          <p:cNvPr id="11" name="Line 3"/>
          <p:cNvSpPr>
            <a:spLocks noChangeShapeType="1"/>
          </p:cNvSpPr>
          <p:nvPr/>
        </p:nvSpPr>
        <p:spPr bwMode="auto">
          <a:xfrm flipH="1">
            <a:off x="4343400" y="2133600"/>
            <a:ext cx="7620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dirty="0">
              <a:latin typeface="+mn-lt"/>
            </a:endParaRPr>
          </a:p>
        </p:txBody>
      </p:sp>
      <p:sp>
        <p:nvSpPr>
          <p:cNvPr id="12" name="Text Box 4"/>
          <p:cNvSpPr txBox="1">
            <a:spLocks noChangeArrowheads="1"/>
          </p:cNvSpPr>
          <p:nvPr/>
        </p:nvSpPr>
        <p:spPr bwMode="auto">
          <a:xfrm>
            <a:off x="5181600" y="1752600"/>
            <a:ext cx="3635375" cy="156966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Bef>
                <a:spcPct val="50000"/>
              </a:spcBef>
            </a:pPr>
            <a:r>
              <a:rPr lang="en-US" altLang="en-US" dirty="0">
                <a:solidFill>
                  <a:schemeClr val="bg1"/>
                </a:solidFill>
                <a:latin typeface="+mn-lt"/>
              </a:rPr>
              <a:t>Here we take a picture object in as a parameter to the function and call it </a:t>
            </a:r>
            <a:r>
              <a:rPr lang="en-US" altLang="en-US" b="1" dirty="0">
                <a:solidFill>
                  <a:schemeClr val="bg1"/>
                </a:solidFill>
                <a:latin typeface="+mn-lt"/>
              </a:rPr>
              <a:t>picture</a:t>
            </a:r>
            <a:endParaRPr lang="en-US" altLang="en-US" dirty="0">
              <a:solidFill>
                <a:schemeClr val="bg1"/>
              </a:solidFill>
              <a:latin typeface="+mn-lt"/>
            </a:endParaRPr>
          </a:p>
        </p:txBody>
      </p:sp>
      <p:pic>
        <p:nvPicPr>
          <p:cNvPr id="17" name="Picture 16" descr="A photo of girl is labeled, pi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398" y="3654924"/>
            <a:ext cx="1188823" cy="2322777"/>
          </a:xfrm>
          <a:prstGeom prst="rect">
            <a:avLst/>
          </a:prstGeom>
        </p:spPr>
      </p:pic>
    </p:spTree>
    <p:extLst>
      <p:ext uri="{BB962C8B-B14F-4D97-AF65-F5344CB8AC3E}">
        <p14:creationId xmlns:p14="http://schemas.microsoft.com/office/powerpoint/2010/main" val="19249415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Now, Get the Pixels</a:t>
            </a:r>
            <a:endParaRPr lang="en-US" altLang="en-US" kern="1200" dirty="0">
              <a:latin typeface="Times New Roman" panose="02020603050405020304" pitchFamily="18" charset="0"/>
              <a:ea typeface="ＭＳ Ｐゴシック" charset="-128"/>
            </a:endParaRPr>
          </a:p>
        </p:txBody>
      </p:sp>
      <p:pic>
        <p:nvPicPr>
          <p:cNvPr id="18" name="Picture 17" descr="Computer code has 4 lines. The lines read as follows. Line 1. d e f decreases Red left parenthesis picture right parenthesis colon. Line 2, indented once. for p in get Pixels left parenthesis picture right parenthesis colon. Line 3, indented twice. original Red equals get Red left parenthesis p right parenthesis. Line 4, indented twice. set Red left parenthesis p comma original Red asterisk 0 period 5 right parenthesis."/>
          <p:cNvPicPr>
            <a:picLocks noChangeAspect="1"/>
          </p:cNvPicPr>
          <p:nvPr/>
        </p:nvPicPr>
        <p:blipFill rotWithShape="1">
          <a:blip r:embed="rId2">
            <a:extLst>
              <a:ext uri="{28A0092B-C50C-407E-A947-70E740481C1C}">
                <a14:useLocalDpi xmlns:a14="http://schemas.microsoft.com/office/drawing/2010/main" val="0"/>
              </a:ext>
            </a:extLst>
          </a:blip>
          <a:srcRect l="3238"/>
          <a:stretch/>
        </p:blipFill>
        <p:spPr>
          <a:xfrm>
            <a:off x="589934" y="1851620"/>
            <a:ext cx="4247363" cy="1585097"/>
          </a:xfrm>
          <a:prstGeom prst="rect">
            <a:avLst/>
          </a:prstGeom>
        </p:spPr>
      </p:pic>
      <p:sp>
        <p:nvSpPr>
          <p:cNvPr id="19" name="Text Box 4"/>
          <p:cNvSpPr txBox="1">
            <a:spLocks noChangeArrowheads="1"/>
          </p:cNvSpPr>
          <p:nvPr/>
        </p:nvSpPr>
        <p:spPr bwMode="auto">
          <a:xfrm>
            <a:off x="5158341" y="1831357"/>
            <a:ext cx="3528459" cy="156966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ＭＳ Ｐゴシック" charset="-128"/>
              </a:defRPr>
            </a:lvl1pPr>
            <a:lvl2pPr marL="742950" indent="-285750">
              <a:defRPr sz="2400">
                <a:solidFill>
                  <a:schemeClr val="tx1"/>
                </a:solidFill>
                <a:latin typeface="Times" panose="02020603050405020304" pitchFamily="18" charset="0"/>
                <a:ea typeface="ＭＳ Ｐゴシック" charset="-128"/>
              </a:defRPr>
            </a:lvl2pPr>
            <a:lvl3pPr marL="1143000" indent="-228600">
              <a:defRPr sz="2400">
                <a:solidFill>
                  <a:schemeClr val="tx1"/>
                </a:solidFill>
                <a:latin typeface="Times" panose="02020603050405020304" pitchFamily="18" charset="0"/>
                <a:ea typeface="ＭＳ Ｐゴシック" charset="-128"/>
              </a:defRPr>
            </a:lvl3pPr>
            <a:lvl4pPr marL="1600200" indent="-228600">
              <a:defRPr sz="2400">
                <a:solidFill>
                  <a:schemeClr val="tx1"/>
                </a:solidFill>
                <a:latin typeface="Times" panose="02020603050405020304" pitchFamily="18" charset="0"/>
                <a:ea typeface="ＭＳ Ｐゴシック" charset="-128"/>
              </a:defRPr>
            </a:lvl4pPr>
            <a:lvl5pPr marL="2057400" indent="-228600">
              <a:defRPr sz="2400">
                <a:solidFill>
                  <a:schemeClr val="tx1"/>
                </a:solidFill>
                <a:latin typeface="Times" panose="02020603050405020304" pitchFamily="18" charset="0"/>
                <a:ea typeface="ＭＳ Ｐゴシック"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9pPr>
          </a:lstStyle>
          <a:p>
            <a:pPr>
              <a:spcBef>
                <a:spcPct val="50000"/>
              </a:spcBef>
            </a:pPr>
            <a:r>
              <a:rPr lang="en-US" altLang="en-US" dirty="0">
                <a:solidFill>
                  <a:schemeClr val="bg1"/>
                </a:solidFill>
                <a:latin typeface="+mn-lt"/>
              </a:rPr>
              <a:t>We get all the pixels from the </a:t>
            </a:r>
            <a:r>
              <a:rPr lang="en-US" altLang="en-US" b="1" dirty="0">
                <a:solidFill>
                  <a:schemeClr val="bg1"/>
                </a:solidFill>
                <a:latin typeface="+mn-lt"/>
              </a:rPr>
              <a:t>picture</a:t>
            </a:r>
            <a:r>
              <a:rPr lang="en-US" altLang="en-US" dirty="0">
                <a:solidFill>
                  <a:schemeClr val="bg1"/>
                </a:solidFill>
                <a:latin typeface="+mn-lt"/>
              </a:rPr>
              <a:t>, then make </a:t>
            </a:r>
            <a:r>
              <a:rPr lang="en-US" altLang="en-US" b="1" dirty="0">
                <a:solidFill>
                  <a:schemeClr val="bg1"/>
                </a:solidFill>
                <a:latin typeface="+mn-lt"/>
              </a:rPr>
              <a:t>p</a:t>
            </a:r>
            <a:r>
              <a:rPr lang="en-US" altLang="en-US" dirty="0">
                <a:solidFill>
                  <a:schemeClr val="bg1"/>
                </a:solidFill>
                <a:latin typeface="+mn-lt"/>
              </a:rPr>
              <a:t> be the name of each </a:t>
            </a:r>
            <a:r>
              <a:rPr lang="en-US" altLang="en-US" b="1" dirty="0">
                <a:solidFill>
                  <a:schemeClr val="bg1"/>
                </a:solidFill>
                <a:latin typeface="+mn-lt"/>
              </a:rPr>
              <a:t>one </a:t>
            </a:r>
            <a:r>
              <a:rPr lang="en-US" altLang="en-US" b="1" dirty="0" smtClean="0">
                <a:solidFill>
                  <a:schemeClr val="bg1"/>
                </a:solidFill>
                <a:latin typeface="+mn-lt"/>
              </a:rPr>
              <a:t>at </a:t>
            </a:r>
            <a:r>
              <a:rPr lang="en-US" altLang="en-US" b="1" dirty="0">
                <a:solidFill>
                  <a:schemeClr val="bg1"/>
                </a:solidFill>
                <a:latin typeface="+mn-lt"/>
              </a:rPr>
              <a:t>a time</a:t>
            </a:r>
          </a:p>
        </p:txBody>
      </p:sp>
      <p:pic>
        <p:nvPicPr>
          <p:cNvPr id="22" name="Picture 21" descr="Photo of a girl and the associated pixel and color values are illustrated. The photo of a girl is labeled, picture. Pixel and color values are given in three sections. Section 1, r equals 135, g equals 131, and b equals 105. This section is pointed. Section 2, r equals 133, g equals 114, and b equals 46. Section 3, r equals 134, g equals 114, and b equals 45. The photo points to the sections and it is labeled, get pixels left parenthesis right parenthesis. The value p points to the first section."/>
          <p:cNvPicPr>
            <a:picLocks noChangeAspect="1"/>
          </p:cNvPicPr>
          <p:nvPr/>
        </p:nvPicPr>
        <p:blipFill rotWithShape="1">
          <a:blip r:embed="rId3">
            <a:extLst>
              <a:ext uri="{28A0092B-C50C-407E-A947-70E740481C1C}">
                <a14:useLocalDpi xmlns:a14="http://schemas.microsoft.com/office/drawing/2010/main" val="0"/>
              </a:ext>
            </a:extLst>
          </a:blip>
          <a:srcRect t="2791" b="3697"/>
          <a:stretch/>
        </p:blipFill>
        <p:spPr>
          <a:xfrm>
            <a:off x="1216934" y="3701846"/>
            <a:ext cx="6710133" cy="2448232"/>
          </a:xfrm>
          <a:prstGeom prst="rect">
            <a:avLst/>
          </a:prstGeom>
        </p:spPr>
      </p:pic>
    </p:spTree>
    <p:extLst>
      <p:ext uri="{BB962C8B-B14F-4D97-AF65-F5344CB8AC3E}">
        <p14:creationId xmlns:p14="http://schemas.microsoft.com/office/powerpoint/2010/main" val="293066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defRPr/>
            </a:pPr>
            <a:r>
              <a:rPr lang="en-US" kern="1200" dirty="0" smtClean="0">
                <a:latin typeface="Times New Roman" panose="02020603050405020304" pitchFamily="18" charset="0"/>
                <a:ea typeface="ＭＳ Ｐゴシック" charset="-128"/>
                <a:cs typeface="+mn-cs"/>
              </a:rPr>
              <a:t>Get the Red Value from Pixel</a:t>
            </a:r>
            <a:endParaRPr lang="en-US" kern="1200" dirty="0">
              <a:latin typeface="Times New Roman" panose="02020603050405020304" pitchFamily="18" charset="0"/>
              <a:ea typeface="ＭＳ Ｐゴシック" charset="-128"/>
              <a:cs typeface="+mn-cs"/>
            </a:endParaRPr>
          </a:p>
        </p:txBody>
      </p:sp>
      <p:pic>
        <p:nvPicPr>
          <p:cNvPr id="21" name="Picture 20" descr="Computer code has 4 lines. The lines read as follows. Line 1. d e f decrease Red left parenthesis picture right parenthesis colon. Line 2, indented once. for p in get Pixels left parenthesis picture right parenthesis colon. Line 3, indented twice. original Red equals get Red left parenthesis p right parenthesis. Line 4, indented twice. set Red left parenthesis p comma original Red asterisk 0 period 5 right parenthesis."/>
          <p:cNvPicPr>
            <a:picLocks noChangeAspect="1"/>
          </p:cNvPicPr>
          <p:nvPr/>
        </p:nvPicPr>
        <p:blipFill rotWithShape="1">
          <a:blip r:embed="rId2">
            <a:extLst>
              <a:ext uri="{28A0092B-C50C-407E-A947-70E740481C1C}">
                <a14:useLocalDpi xmlns:a14="http://schemas.microsoft.com/office/drawing/2010/main" val="0"/>
              </a:ext>
            </a:extLst>
          </a:blip>
          <a:srcRect l="3005"/>
          <a:stretch/>
        </p:blipFill>
        <p:spPr>
          <a:xfrm>
            <a:off x="560439" y="1663341"/>
            <a:ext cx="4170254" cy="1512174"/>
          </a:xfrm>
          <a:prstGeom prst="rect">
            <a:avLst/>
          </a:prstGeom>
        </p:spPr>
      </p:pic>
      <p:sp>
        <p:nvSpPr>
          <p:cNvPr id="19" name="Text Box 4"/>
          <p:cNvSpPr txBox="1">
            <a:spLocks noChangeArrowheads="1"/>
          </p:cNvSpPr>
          <p:nvPr/>
        </p:nvSpPr>
        <p:spPr bwMode="auto">
          <a:xfrm>
            <a:off x="4760240" y="1794176"/>
            <a:ext cx="3635375" cy="12615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ＭＳ Ｐゴシック" charset="-128"/>
              </a:defRPr>
            </a:lvl1pPr>
            <a:lvl2pPr marL="742950" indent="-285750">
              <a:defRPr sz="2400">
                <a:solidFill>
                  <a:schemeClr val="tx1"/>
                </a:solidFill>
                <a:latin typeface="Times" panose="02020603050405020304" pitchFamily="18" charset="0"/>
                <a:ea typeface="ＭＳ Ｐゴシック" charset="-128"/>
              </a:defRPr>
            </a:lvl2pPr>
            <a:lvl3pPr marL="1143000" indent="-228600">
              <a:defRPr sz="2400">
                <a:solidFill>
                  <a:schemeClr val="tx1"/>
                </a:solidFill>
                <a:latin typeface="Times" panose="02020603050405020304" pitchFamily="18" charset="0"/>
                <a:ea typeface="ＭＳ Ｐゴシック" charset="-128"/>
              </a:defRPr>
            </a:lvl3pPr>
            <a:lvl4pPr marL="1600200" indent="-228600">
              <a:defRPr sz="2400">
                <a:solidFill>
                  <a:schemeClr val="tx1"/>
                </a:solidFill>
                <a:latin typeface="Times" panose="02020603050405020304" pitchFamily="18" charset="0"/>
                <a:ea typeface="ＭＳ Ｐゴシック" charset="-128"/>
              </a:defRPr>
            </a:lvl4pPr>
            <a:lvl5pPr marL="2057400" indent="-228600">
              <a:defRPr sz="2400">
                <a:solidFill>
                  <a:schemeClr val="tx1"/>
                </a:solidFill>
                <a:latin typeface="Times" panose="02020603050405020304" pitchFamily="18" charset="0"/>
                <a:ea typeface="ＭＳ Ｐゴシック"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9pPr>
          </a:lstStyle>
          <a:p>
            <a:pPr>
              <a:spcBef>
                <a:spcPct val="50000"/>
              </a:spcBef>
            </a:pPr>
            <a:r>
              <a:rPr lang="en-US" altLang="en-US" dirty="0">
                <a:solidFill>
                  <a:schemeClr val="bg1"/>
                </a:solidFill>
                <a:latin typeface="+mn-lt"/>
              </a:rPr>
              <a:t>We get the red value of pixel </a:t>
            </a:r>
            <a:r>
              <a:rPr lang="en-US" altLang="en-US" b="1" dirty="0">
                <a:solidFill>
                  <a:schemeClr val="bg1"/>
                </a:solidFill>
                <a:latin typeface="+mn-lt"/>
              </a:rPr>
              <a:t>p </a:t>
            </a:r>
            <a:r>
              <a:rPr lang="en-US" altLang="en-US" dirty="0">
                <a:solidFill>
                  <a:schemeClr val="bg1"/>
                </a:solidFill>
                <a:latin typeface="+mn-lt"/>
              </a:rPr>
              <a:t>and name it </a:t>
            </a:r>
            <a:r>
              <a:rPr lang="en-US" altLang="en-US" b="1" dirty="0">
                <a:solidFill>
                  <a:schemeClr val="bg1"/>
                </a:solidFill>
                <a:latin typeface="+mn-lt"/>
              </a:rPr>
              <a:t>originalRed</a:t>
            </a:r>
            <a:endParaRPr lang="en-US" altLang="en-US" dirty="0">
              <a:solidFill>
                <a:schemeClr val="bg1"/>
              </a:solidFill>
              <a:latin typeface="+mn-lt"/>
            </a:endParaRPr>
          </a:p>
        </p:txBody>
      </p:sp>
      <p:pic>
        <p:nvPicPr>
          <p:cNvPr id="22" name="Picture 21" descr="Photo of a girl and the associated pixel and color values are illustrated. The photo of a girl is labeled, picture. Pixel and color values are given in three sections. Section 1, r equals 135, g equals 131, and b equals 105. This section is pointed. Section 2, r equals 133, g equals 114, and b equals 46. Section 3, r equals 134, g equals 114, and b equals 45. The photo points to the 3 sections and is labeled, get pixels left parenthesis right parenthesis. The pointer p points to the pixel colors listed in the first section."/>
          <p:cNvPicPr>
            <a:picLocks noChangeAspect="1"/>
          </p:cNvPicPr>
          <p:nvPr/>
        </p:nvPicPr>
        <p:blipFill rotWithShape="1">
          <a:blip r:embed="rId3">
            <a:extLst>
              <a:ext uri="{28A0092B-C50C-407E-A947-70E740481C1C}">
                <a14:useLocalDpi xmlns:a14="http://schemas.microsoft.com/office/drawing/2010/main" val="0"/>
              </a:ext>
            </a:extLst>
          </a:blip>
          <a:srcRect t="1141" b="3564"/>
          <a:stretch/>
        </p:blipFill>
        <p:spPr>
          <a:xfrm>
            <a:off x="814687" y="3295296"/>
            <a:ext cx="7514626" cy="2794043"/>
          </a:xfrm>
          <a:prstGeom prst="rect">
            <a:avLst/>
          </a:prstGeom>
        </p:spPr>
      </p:pic>
    </p:spTree>
    <p:extLst>
      <p:ext uri="{BB962C8B-B14F-4D97-AF65-F5344CB8AC3E}">
        <p14:creationId xmlns:p14="http://schemas.microsoft.com/office/powerpoint/2010/main" val="6750864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Now Change the Pixel</a:t>
            </a:r>
            <a:endParaRPr lang="en-US" altLang="en-US" kern="1200" dirty="0">
              <a:latin typeface="Times New Roman" panose="02020603050405020304" pitchFamily="18" charset="0"/>
              <a:ea typeface="ＭＳ Ｐゴシック" charset="-128"/>
            </a:endParaRPr>
          </a:p>
        </p:txBody>
      </p:sp>
      <p:pic>
        <p:nvPicPr>
          <p:cNvPr id="6" name="Picture 5" descr="Computer code has 4 lines. The lines read as follows. Line 1. d e f decrease Red left parenthesis picture right parenthesis colon. Line 2, indented once. for p in get Pixels left parenthesis picture right parenthesis colon. Line 3, indented twice. original Red equals get Red left parenthesis p right parenthesis. Line 4, indented twice. set Red left parenthesis p comma original Red asterisk 0 period 5 right parenthesis. The word original Red in line 4 is pointed by a text on the right."/>
          <p:cNvPicPr>
            <a:picLocks noChangeAspect="1"/>
          </p:cNvPicPr>
          <p:nvPr/>
        </p:nvPicPr>
        <p:blipFill rotWithShape="1">
          <a:blip r:embed="rId2"/>
          <a:srcRect l="3144" t="2558" b="4736"/>
          <a:stretch/>
        </p:blipFill>
        <p:spPr>
          <a:xfrm>
            <a:off x="457200" y="1538660"/>
            <a:ext cx="4115672" cy="2020529"/>
          </a:xfrm>
          <a:prstGeom prst="rect">
            <a:avLst/>
          </a:prstGeom>
        </p:spPr>
      </p:pic>
      <p:sp>
        <p:nvSpPr>
          <p:cNvPr id="7" name="Line 3"/>
          <p:cNvSpPr>
            <a:spLocks noChangeShapeType="1"/>
          </p:cNvSpPr>
          <p:nvPr/>
        </p:nvSpPr>
        <p:spPr bwMode="auto">
          <a:xfrm flipH="1" flipV="1">
            <a:off x="2905432" y="3498730"/>
            <a:ext cx="235236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dirty="0">
              <a:latin typeface="+mn-lt"/>
            </a:endParaRPr>
          </a:p>
        </p:txBody>
      </p:sp>
      <p:sp>
        <p:nvSpPr>
          <p:cNvPr id="8" name="Text Box 4"/>
          <p:cNvSpPr txBox="1">
            <a:spLocks noChangeArrowheads="1"/>
          </p:cNvSpPr>
          <p:nvPr/>
        </p:nvSpPr>
        <p:spPr bwMode="auto">
          <a:xfrm>
            <a:off x="5257800" y="2445766"/>
            <a:ext cx="3635375" cy="120032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Bef>
                <a:spcPct val="50000"/>
              </a:spcBef>
            </a:pPr>
            <a:r>
              <a:rPr lang="en-US" altLang="en-US" dirty="0">
                <a:solidFill>
                  <a:schemeClr val="bg1"/>
                </a:solidFill>
                <a:latin typeface="+mn-lt"/>
              </a:rPr>
              <a:t>Set the red value of pixel </a:t>
            </a:r>
            <a:r>
              <a:rPr lang="en-US" altLang="en-US" b="1" dirty="0">
                <a:solidFill>
                  <a:schemeClr val="bg1"/>
                </a:solidFill>
                <a:latin typeface="+mn-lt"/>
              </a:rPr>
              <a:t>p</a:t>
            </a:r>
            <a:r>
              <a:rPr lang="en-US" altLang="en-US" dirty="0">
                <a:solidFill>
                  <a:schemeClr val="bg1"/>
                </a:solidFill>
                <a:latin typeface="+mn-lt"/>
              </a:rPr>
              <a:t> to 0.5 (50%) of </a:t>
            </a:r>
            <a:r>
              <a:rPr lang="en-US" altLang="en-US" b="1" dirty="0">
                <a:solidFill>
                  <a:schemeClr val="bg1"/>
                </a:solidFill>
                <a:latin typeface="+mn-lt"/>
              </a:rPr>
              <a:t>originalRed</a:t>
            </a:r>
            <a:endParaRPr lang="en-US" altLang="en-US" dirty="0">
              <a:solidFill>
                <a:schemeClr val="bg1"/>
              </a:solidFill>
              <a:latin typeface="+mn-lt"/>
            </a:endParaRPr>
          </a:p>
        </p:txBody>
      </p:sp>
      <p:pic>
        <p:nvPicPr>
          <p:cNvPr id="5" name="Picture 4" descr="Photo of a girl and the associated pixel and color values are illustrated. The photo of a girl is labeled, picture. The pixel and color values are given in three sections. Section 1, r equals 135, g equals 131, and b equals 105. Section 2, r equals 133, g equals 114, and b equals 46. Section 3, r equals 134, g equals 114, and b equals 45. The picture points to the sections and it is labeled, get pixels left parenthesis right parenthesis. The value p points to the first section. The value, original Red equals to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898" y="3792824"/>
            <a:ext cx="7047948" cy="2449675"/>
          </a:xfrm>
          <a:prstGeom prst="rect">
            <a:avLst/>
          </a:prstGeom>
        </p:spPr>
      </p:pic>
    </p:spTree>
    <p:extLst>
      <p:ext uri="{BB962C8B-B14F-4D97-AF65-F5344CB8AC3E}">
        <p14:creationId xmlns:p14="http://schemas.microsoft.com/office/powerpoint/2010/main" val="3762564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Then Move on to the Next Pixel</a:t>
            </a:r>
            <a:endParaRPr lang="en-US" altLang="en-US" kern="1200" dirty="0">
              <a:latin typeface="Times New Roman" panose="02020603050405020304" pitchFamily="18" charset="0"/>
              <a:ea typeface="ＭＳ Ｐゴシック" charset="-128"/>
            </a:endParaRPr>
          </a:p>
        </p:txBody>
      </p:sp>
      <p:pic>
        <p:nvPicPr>
          <p:cNvPr id="29" name="Picture 28" descr="Computer code has 4 lines. The lines read as follows. Line 1. d e f, decrease Red left parenthesis picture right parenthesis colon. Line 2, indented once. for p in get Pixels left parenthesis picture right parenthesis colon. Line 3, indented twice. original Red equals get Red left parenthesis p right parenthesis. Line 4, indented twice. set Red left parenthesis p comma original Red asterisk 0 period 5 right parenthesis. The code is pointed by a text on the righ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12" y="1710014"/>
            <a:ext cx="4865030" cy="1737511"/>
          </a:xfrm>
          <a:prstGeom prst="rect">
            <a:avLst/>
          </a:prstGeom>
        </p:spPr>
      </p:pic>
      <p:sp>
        <p:nvSpPr>
          <p:cNvPr id="26" name="Text Box 4"/>
          <p:cNvSpPr txBox="1">
            <a:spLocks noChangeArrowheads="1"/>
          </p:cNvSpPr>
          <p:nvPr/>
        </p:nvSpPr>
        <p:spPr bwMode="auto">
          <a:xfrm>
            <a:off x="5494422" y="2053390"/>
            <a:ext cx="2943726" cy="830997"/>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anose="02020603050405020304" pitchFamily="18" charset="0"/>
                <a:ea typeface="ＭＳ Ｐゴシック" charset="-128"/>
              </a:defRPr>
            </a:lvl1pPr>
            <a:lvl2pPr marL="742950" indent="-285750">
              <a:defRPr sz="2400">
                <a:solidFill>
                  <a:schemeClr val="tx1"/>
                </a:solidFill>
                <a:latin typeface="Times" panose="02020603050405020304" pitchFamily="18" charset="0"/>
                <a:ea typeface="ＭＳ Ｐゴシック" charset="-128"/>
              </a:defRPr>
            </a:lvl2pPr>
            <a:lvl3pPr marL="1143000" indent="-228600">
              <a:defRPr sz="2400">
                <a:solidFill>
                  <a:schemeClr val="tx1"/>
                </a:solidFill>
                <a:latin typeface="Times" panose="02020603050405020304" pitchFamily="18" charset="0"/>
                <a:ea typeface="ＭＳ Ｐゴシック" charset="-128"/>
              </a:defRPr>
            </a:lvl3pPr>
            <a:lvl4pPr marL="1600200" indent="-228600">
              <a:defRPr sz="2400">
                <a:solidFill>
                  <a:schemeClr val="tx1"/>
                </a:solidFill>
                <a:latin typeface="Times" panose="02020603050405020304" pitchFamily="18" charset="0"/>
                <a:ea typeface="ＭＳ Ｐゴシック" charset="-128"/>
              </a:defRPr>
            </a:lvl4pPr>
            <a:lvl5pPr marL="2057400" indent="-228600">
              <a:defRPr sz="2400">
                <a:solidFill>
                  <a:schemeClr val="tx1"/>
                </a:solidFill>
                <a:latin typeface="Times" panose="02020603050405020304" pitchFamily="18" charset="0"/>
                <a:ea typeface="ＭＳ Ｐゴシック"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9pPr>
          </a:lstStyle>
          <a:p>
            <a:pPr>
              <a:spcBef>
                <a:spcPct val="50000"/>
              </a:spcBef>
            </a:pPr>
            <a:r>
              <a:rPr lang="en-US" altLang="en-US" dirty="0">
                <a:solidFill>
                  <a:schemeClr val="bg1"/>
                </a:solidFill>
                <a:latin typeface="+mn-lt"/>
                <a:cs typeface="Times" panose="02020603050405020304" pitchFamily="18" charset="0"/>
              </a:rPr>
              <a:t>Move on to the next pixel and name it </a:t>
            </a:r>
            <a:r>
              <a:rPr lang="en-US" altLang="en-US" b="1" dirty="0">
                <a:solidFill>
                  <a:schemeClr val="bg1"/>
                </a:solidFill>
                <a:latin typeface="+mn-lt"/>
                <a:cs typeface="Times" panose="02020603050405020304" pitchFamily="18" charset="0"/>
              </a:rPr>
              <a:t>p</a:t>
            </a:r>
            <a:endParaRPr lang="en-US" altLang="en-US" dirty="0">
              <a:solidFill>
                <a:schemeClr val="bg1"/>
              </a:solidFill>
              <a:latin typeface="+mn-lt"/>
              <a:cs typeface="Times" panose="02020603050405020304" pitchFamily="18" charset="0"/>
            </a:endParaRPr>
          </a:p>
        </p:txBody>
      </p:sp>
      <p:pic>
        <p:nvPicPr>
          <p:cNvPr id="30" name="Picture 29" descr="Photo of a girl and the associated pixel and color values are illustrated. The photo of the girl is labeled, picture. Pixel and color values are given in three sections. Section 1, r equals 67, g equals 131, and b equals 105. Section 2, r equals 133, g equals 114, and b equals 46. Section 3, r equals 134, g equals 114, and b equals 45. The picture points to the sections and it is labeled, get pixels left parenthesis right parenthesis. The value, original Red equals to 135. The value p points to the second section."/>
          <p:cNvPicPr>
            <a:picLocks noChangeAspect="1"/>
          </p:cNvPicPr>
          <p:nvPr/>
        </p:nvPicPr>
        <p:blipFill rotWithShape="1">
          <a:blip r:embed="rId3">
            <a:extLst>
              <a:ext uri="{28A0092B-C50C-407E-A947-70E740481C1C}">
                <a14:useLocalDpi xmlns:a14="http://schemas.microsoft.com/office/drawing/2010/main" val="0"/>
              </a:ext>
            </a:extLst>
          </a:blip>
          <a:srcRect t="2878" b="3503"/>
          <a:stretch/>
        </p:blipFill>
        <p:spPr>
          <a:xfrm>
            <a:off x="1124513" y="3625127"/>
            <a:ext cx="6894973" cy="2534042"/>
          </a:xfrm>
          <a:prstGeom prst="rect">
            <a:avLst/>
          </a:prstGeom>
        </p:spPr>
      </p:pic>
    </p:spTree>
    <p:extLst>
      <p:ext uri="{BB962C8B-B14F-4D97-AF65-F5344CB8AC3E}">
        <p14:creationId xmlns:p14="http://schemas.microsoft.com/office/powerpoint/2010/main" val="29520269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Get Its Red Value</a:t>
            </a:r>
            <a:endParaRPr lang="en-US" kern="1200" dirty="0">
              <a:latin typeface="Times New Roman" panose="02020603050405020304" pitchFamily="18" charset="0"/>
              <a:ea typeface="+mj-ea"/>
              <a:cs typeface="+mj-cs"/>
            </a:endParaRPr>
          </a:p>
        </p:txBody>
      </p:sp>
      <p:pic>
        <p:nvPicPr>
          <p:cNvPr id="33" name="Picture 32" descr="Computer code has 4 lines. The lines read as follows. Line 1. d e f, decrease Red left parenthesis picture right parenthesis colon. Line 2, indented once. for p in get Pixels left parenthesis picture right parenthesis colon. Line 3, indented twice. original Red equals get Red left parenthesis p right parenthesis. Line 4, indented twice. set Red left parenthesis p comma original Red asterisk 0 period 5 right parenthesis. The word original Red is pointed by a text on the right."/>
          <p:cNvPicPr>
            <a:picLocks noChangeAspect="1"/>
          </p:cNvPicPr>
          <p:nvPr/>
        </p:nvPicPr>
        <p:blipFill rotWithShape="1">
          <a:blip r:embed="rId2">
            <a:extLst>
              <a:ext uri="{28A0092B-C50C-407E-A947-70E740481C1C}">
                <a14:useLocalDpi xmlns:a14="http://schemas.microsoft.com/office/drawing/2010/main" val="0"/>
              </a:ext>
            </a:extLst>
          </a:blip>
          <a:srcRect l="2904"/>
          <a:stretch/>
        </p:blipFill>
        <p:spPr>
          <a:xfrm>
            <a:off x="457200" y="1552984"/>
            <a:ext cx="4895427" cy="1737511"/>
          </a:xfrm>
          <a:prstGeom prst="rect">
            <a:avLst/>
          </a:prstGeom>
        </p:spPr>
      </p:pic>
      <p:sp>
        <p:nvSpPr>
          <p:cNvPr id="30" name="Text Box 6"/>
          <p:cNvSpPr txBox="1">
            <a:spLocks noChangeArrowheads="1"/>
          </p:cNvSpPr>
          <p:nvPr/>
        </p:nvSpPr>
        <p:spPr bwMode="auto">
          <a:xfrm>
            <a:off x="5346398" y="1519080"/>
            <a:ext cx="2849312" cy="193899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anose="02020603050405020304" pitchFamily="18" charset="0"/>
                <a:ea typeface="ＭＳ Ｐゴシック" charset="-128"/>
              </a:defRPr>
            </a:lvl1pPr>
            <a:lvl2pPr marL="742950" indent="-285750">
              <a:defRPr sz="2400">
                <a:solidFill>
                  <a:schemeClr val="tx1"/>
                </a:solidFill>
                <a:latin typeface="Times" panose="02020603050405020304" pitchFamily="18" charset="0"/>
                <a:ea typeface="ＭＳ Ｐゴシック" charset="-128"/>
              </a:defRPr>
            </a:lvl2pPr>
            <a:lvl3pPr marL="1143000" indent="-228600">
              <a:defRPr sz="2400">
                <a:solidFill>
                  <a:schemeClr val="tx1"/>
                </a:solidFill>
                <a:latin typeface="Times" panose="02020603050405020304" pitchFamily="18" charset="0"/>
                <a:ea typeface="ＭＳ Ｐゴシック" charset="-128"/>
              </a:defRPr>
            </a:lvl3pPr>
            <a:lvl4pPr marL="1600200" indent="-228600">
              <a:defRPr sz="2400">
                <a:solidFill>
                  <a:schemeClr val="tx1"/>
                </a:solidFill>
                <a:latin typeface="Times" panose="02020603050405020304" pitchFamily="18" charset="0"/>
                <a:ea typeface="ＭＳ Ｐゴシック" charset="-128"/>
              </a:defRPr>
            </a:lvl4pPr>
            <a:lvl5pPr marL="2057400" indent="-228600">
              <a:defRPr sz="2400">
                <a:solidFill>
                  <a:schemeClr val="tx1"/>
                </a:solidFill>
                <a:latin typeface="Times" panose="02020603050405020304" pitchFamily="18" charset="0"/>
                <a:ea typeface="ＭＳ Ｐゴシック"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9pPr>
          </a:lstStyle>
          <a:p>
            <a:pPr>
              <a:spcBef>
                <a:spcPct val="50000"/>
              </a:spcBef>
            </a:pPr>
            <a:r>
              <a:rPr lang="en-US" altLang="en-US" dirty="0">
                <a:solidFill>
                  <a:schemeClr val="bg1"/>
                </a:solidFill>
                <a:latin typeface="+mn-lt"/>
              </a:rPr>
              <a:t>Set </a:t>
            </a:r>
            <a:r>
              <a:rPr lang="en-US" altLang="en-US" b="1" dirty="0">
                <a:solidFill>
                  <a:schemeClr val="bg1"/>
                </a:solidFill>
                <a:latin typeface="+mn-lt"/>
              </a:rPr>
              <a:t>originalRed</a:t>
            </a:r>
            <a:r>
              <a:rPr lang="en-US" altLang="en-US" dirty="0">
                <a:solidFill>
                  <a:schemeClr val="bg1"/>
                </a:solidFill>
                <a:latin typeface="+mn-lt"/>
              </a:rPr>
              <a:t> to the red value at the new </a:t>
            </a:r>
            <a:r>
              <a:rPr lang="en-US" altLang="en-US" b="1" dirty="0">
                <a:solidFill>
                  <a:schemeClr val="bg1"/>
                </a:solidFill>
                <a:latin typeface="+mn-lt"/>
              </a:rPr>
              <a:t>p</a:t>
            </a:r>
            <a:r>
              <a:rPr lang="en-US" altLang="en-US" dirty="0">
                <a:solidFill>
                  <a:schemeClr val="bg1"/>
                </a:solidFill>
                <a:latin typeface="+mn-lt"/>
              </a:rPr>
              <a:t>, then change the red at that new pixel.</a:t>
            </a:r>
          </a:p>
        </p:txBody>
      </p:sp>
      <p:pic>
        <p:nvPicPr>
          <p:cNvPr id="35" name="Picture 34" descr="Photo of a girl and the associated pixel and color values are illustrated. The photo of the girl is labeled, picture. Pixel and color are given in three sections. Section 1, r equals 67, g equals 131, and b equals 105. Section 2, r equals 133, g equals 114, and b equals 46. This section is pointed. Section 3, r equals 134, g equals 114, and b equals 45. The picture points to the sections and it is labeled as get pixels left parenthesis right parenthesis. The value, original Red equals to 133. The value p points to the second section."/>
          <p:cNvPicPr>
            <a:picLocks noChangeAspect="1"/>
          </p:cNvPicPr>
          <p:nvPr/>
        </p:nvPicPr>
        <p:blipFill rotWithShape="1">
          <a:blip r:embed="rId3">
            <a:extLst>
              <a:ext uri="{28A0092B-C50C-407E-A947-70E740481C1C}">
                <a14:useLocalDpi xmlns:a14="http://schemas.microsoft.com/office/drawing/2010/main" val="0"/>
              </a:ext>
            </a:extLst>
          </a:blip>
          <a:srcRect t="3445" b="3966"/>
          <a:stretch/>
        </p:blipFill>
        <p:spPr>
          <a:xfrm>
            <a:off x="772331" y="3598605"/>
            <a:ext cx="7539788" cy="2713705"/>
          </a:xfrm>
          <a:prstGeom prst="rect">
            <a:avLst/>
          </a:prstGeom>
        </p:spPr>
      </p:pic>
    </p:spTree>
    <p:extLst>
      <p:ext uri="{BB962C8B-B14F-4D97-AF65-F5344CB8AC3E}">
        <p14:creationId xmlns:p14="http://schemas.microsoft.com/office/powerpoint/2010/main" val="2262042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And </a:t>
            </a:r>
            <a:r>
              <a:rPr lang="en-US" dirty="0" smtClean="0"/>
              <a:t>Change </a:t>
            </a:r>
            <a:r>
              <a:rPr lang="en-US" dirty="0"/>
              <a:t>this </a:t>
            </a:r>
            <a:r>
              <a:rPr lang="en-US" dirty="0" smtClean="0"/>
              <a:t>Red Value</a:t>
            </a:r>
            <a:endParaRPr lang="en-US" dirty="0"/>
          </a:p>
        </p:txBody>
      </p:sp>
      <p:pic>
        <p:nvPicPr>
          <p:cNvPr id="21" name="Picture 20" descr="Computer code has 4 lines. The lines read as follows. Line 1. d e f, decrease Red left parenthesis picture right parenthesis colon. Line 2, indented once. for p in get Pixels left parenthesis picture right parenthesis colon. Line 3, indented twice. original Red equals get Red left parenthesis p right parenthesis. Line 4, indented twice. set Red left parenthesis p comma original Red asterisk 0 period 5 right parenthesis. The word original Red is pointed by a text on the right."/>
          <p:cNvPicPr>
            <a:picLocks noChangeAspect="1"/>
          </p:cNvPicPr>
          <p:nvPr/>
        </p:nvPicPr>
        <p:blipFill rotWithShape="1">
          <a:blip r:embed="rId2">
            <a:extLst>
              <a:ext uri="{28A0092B-C50C-407E-A947-70E740481C1C}">
                <a14:useLocalDpi xmlns:a14="http://schemas.microsoft.com/office/drawing/2010/main" val="0"/>
              </a:ext>
            </a:extLst>
          </a:blip>
          <a:srcRect b="8454"/>
          <a:stretch/>
        </p:blipFill>
        <p:spPr>
          <a:xfrm>
            <a:off x="441158" y="1845753"/>
            <a:ext cx="5054022" cy="1590621"/>
          </a:xfrm>
          <a:prstGeom prst="rect">
            <a:avLst/>
          </a:prstGeom>
        </p:spPr>
      </p:pic>
      <p:sp>
        <p:nvSpPr>
          <p:cNvPr id="19" name="Text Box 4"/>
          <p:cNvSpPr txBox="1">
            <a:spLocks noChangeArrowheads="1"/>
          </p:cNvSpPr>
          <p:nvPr/>
        </p:nvSpPr>
        <p:spPr bwMode="auto">
          <a:xfrm>
            <a:off x="5616743" y="2114343"/>
            <a:ext cx="3070057" cy="120032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anose="02020603050405020304" pitchFamily="18" charset="0"/>
                <a:ea typeface="ＭＳ Ｐゴシック" charset="-128"/>
              </a:defRPr>
            </a:lvl1pPr>
            <a:lvl2pPr marL="742950" indent="-285750">
              <a:defRPr sz="2400">
                <a:solidFill>
                  <a:schemeClr val="tx1"/>
                </a:solidFill>
                <a:latin typeface="Times" panose="02020603050405020304" pitchFamily="18" charset="0"/>
                <a:ea typeface="ＭＳ Ｐゴシック" charset="-128"/>
              </a:defRPr>
            </a:lvl2pPr>
            <a:lvl3pPr marL="1143000" indent="-228600">
              <a:defRPr sz="2400">
                <a:solidFill>
                  <a:schemeClr val="tx1"/>
                </a:solidFill>
                <a:latin typeface="Times" panose="02020603050405020304" pitchFamily="18" charset="0"/>
                <a:ea typeface="ＭＳ Ｐゴシック" charset="-128"/>
              </a:defRPr>
            </a:lvl3pPr>
            <a:lvl4pPr marL="1600200" indent="-228600">
              <a:defRPr sz="2400">
                <a:solidFill>
                  <a:schemeClr val="tx1"/>
                </a:solidFill>
                <a:latin typeface="Times" panose="02020603050405020304" pitchFamily="18" charset="0"/>
                <a:ea typeface="ＭＳ Ｐゴシック" charset="-128"/>
              </a:defRPr>
            </a:lvl4pPr>
            <a:lvl5pPr marL="2057400" indent="-228600">
              <a:defRPr sz="2400">
                <a:solidFill>
                  <a:schemeClr val="tx1"/>
                </a:solidFill>
                <a:latin typeface="Times" panose="02020603050405020304" pitchFamily="18" charset="0"/>
                <a:ea typeface="ＭＳ Ｐゴシック"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9pPr>
          </a:lstStyle>
          <a:p>
            <a:pPr>
              <a:spcBef>
                <a:spcPct val="50000"/>
              </a:spcBef>
            </a:pPr>
            <a:r>
              <a:rPr lang="en-US" altLang="en-US" dirty="0">
                <a:solidFill>
                  <a:schemeClr val="bg1"/>
                </a:solidFill>
                <a:latin typeface="+mn-lt"/>
              </a:rPr>
              <a:t>Change the red value at pixel </a:t>
            </a:r>
            <a:r>
              <a:rPr lang="en-US" altLang="en-US" b="1" dirty="0">
                <a:solidFill>
                  <a:schemeClr val="bg1"/>
                </a:solidFill>
                <a:latin typeface="+mn-lt"/>
              </a:rPr>
              <a:t>p</a:t>
            </a:r>
            <a:r>
              <a:rPr lang="en-US" altLang="en-US" dirty="0">
                <a:solidFill>
                  <a:schemeClr val="bg1"/>
                </a:solidFill>
                <a:latin typeface="+mn-lt"/>
              </a:rPr>
              <a:t> to 50% of value</a:t>
            </a:r>
          </a:p>
        </p:txBody>
      </p:sp>
      <p:pic>
        <p:nvPicPr>
          <p:cNvPr id="22" name="Picture 21" descr="Photo of a girl and the associated pixel and color values are illustrated. The photo of the girl is labeled, picture. Pixel and color values are given in three sections. Photo of girl is labeled, picture. Pixel and color are given in three sections. Section 1, r equals 67, g equals 131, and b equals 105. Section 2, r equals 66, g equals 114, and b equals 46. Section 3, r equals 134, g equals 114, and b equals 45. The picture points to the sections and is labeled, get pixels left parenthesis right parenthesis. The value equals to 133. The value p points to the second section."/>
          <p:cNvPicPr>
            <a:picLocks noChangeAspect="1"/>
          </p:cNvPicPr>
          <p:nvPr/>
        </p:nvPicPr>
        <p:blipFill rotWithShape="1">
          <a:blip r:embed="rId3">
            <a:extLst>
              <a:ext uri="{28A0092B-C50C-407E-A947-70E740481C1C}">
                <a14:useLocalDpi xmlns:a14="http://schemas.microsoft.com/office/drawing/2010/main" val="0"/>
              </a:ext>
            </a:extLst>
          </a:blip>
          <a:srcRect t="3838" b="3137"/>
          <a:stretch/>
        </p:blipFill>
        <p:spPr>
          <a:xfrm>
            <a:off x="860534" y="3583855"/>
            <a:ext cx="7422932" cy="2684207"/>
          </a:xfrm>
          <a:prstGeom prst="rect">
            <a:avLst/>
          </a:prstGeom>
        </p:spPr>
      </p:pic>
    </p:spTree>
    <p:extLst>
      <p:ext uri="{BB962C8B-B14F-4D97-AF65-F5344CB8AC3E}">
        <p14:creationId xmlns:p14="http://schemas.microsoft.com/office/powerpoint/2010/main" val="3065255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sz="3200" kern="1200" dirty="0" smtClean="0">
                <a:latin typeface="Times New Roman" panose="02020603050405020304" pitchFamily="18" charset="0"/>
                <a:ea typeface="+mj-ea"/>
                <a:cs typeface="+mj-cs"/>
              </a:rPr>
              <a:t>We Perceive Light Different from How it Actually is</a:t>
            </a:r>
            <a:endParaRPr lang="en-US" sz="3200"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443304"/>
            <a:ext cx="8229600" cy="4839756"/>
          </a:xfrm>
        </p:spPr>
        <p:txBody>
          <a:bodyPr wrap="square" lIns="91425" tIns="91425" rIns="91425" bIns="91425" anchor="ctr">
            <a:spAutoFit/>
          </a:bodyPr>
          <a:lstStyle/>
          <a:p>
            <a:pPr marL="255651" lvl="0" indent="-255651" fontAlgn="base">
              <a:spcAft>
                <a:spcPct val="0"/>
              </a:spcAft>
              <a:buFont typeface="Arial" panose="020B0604020202020204" pitchFamily="34" charset="0"/>
              <a:buChar char="•"/>
              <a:tabLst/>
            </a:pPr>
            <a:r>
              <a:rPr lang="en-US" altLang="en-US" sz="2000" kern="1200" dirty="0">
                <a:solidFill>
                  <a:srgbClr val="000000"/>
                </a:solidFill>
                <a:latin typeface="+mn-lt"/>
                <a:ea typeface="ＭＳ Ｐゴシック" charset="-128"/>
              </a:rPr>
              <a:t>Color is </a:t>
            </a:r>
            <a:r>
              <a:rPr lang="en-US" altLang="en-US" sz="2000" kern="1200" dirty="0" smtClean="0">
                <a:solidFill>
                  <a:srgbClr val="000000"/>
                </a:solidFill>
                <a:latin typeface="+mn-lt"/>
                <a:ea typeface="ＭＳ Ｐゴシック" charset="-128"/>
              </a:rPr>
              <a:t>continuous</a:t>
            </a:r>
          </a:p>
          <a:p>
            <a:pPr marL="741600" lvl="1" indent="-284400" fontAlgn="base">
              <a:spcAft>
                <a:spcPct val="0"/>
              </a:spcAft>
              <a:buFont typeface="Arial" panose="020B0604020202020204" pitchFamily="34" charset="0"/>
              <a:buChar char="–"/>
            </a:pPr>
            <a:r>
              <a:rPr lang="en-US" altLang="en-US" sz="2000" kern="1200" dirty="0" smtClean="0">
                <a:solidFill>
                  <a:srgbClr val="000000"/>
                </a:solidFill>
                <a:latin typeface="+mn-lt"/>
                <a:ea typeface="ＭＳ Ｐゴシック" charset="-128"/>
                <a:cs typeface="+mn-cs"/>
              </a:rPr>
              <a:t>Visible </a:t>
            </a:r>
            <a:r>
              <a:rPr lang="en-US" altLang="en-US" sz="2000" kern="1200" dirty="0">
                <a:solidFill>
                  <a:srgbClr val="000000"/>
                </a:solidFill>
                <a:latin typeface="+mn-lt"/>
                <a:ea typeface="ＭＳ Ｐゴシック" charset="-128"/>
                <a:cs typeface="+mn-cs"/>
              </a:rPr>
              <a:t>light is in the wavelengths between 370 and 730 </a:t>
            </a:r>
            <a:r>
              <a:rPr lang="en-US" altLang="en-US" sz="2000" kern="1200" dirty="0" smtClean="0">
                <a:solidFill>
                  <a:srgbClr val="000000"/>
                </a:solidFill>
                <a:latin typeface="+mn-lt"/>
                <a:ea typeface="ＭＳ Ｐゴシック" charset="-128"/>
                <a:cs typeface="+mn-cs"/>
              </a:rPr>
              <a:t>nanometers</a:t>
            </a:r>
          </a:p>
          <a:p>
            <a:pPr lvl="2" fontAlgn="base">
              <a:spcAft>
                <a:spcPct val="0"/>
              </a:spcAft>
            </a:pPr>
            <a:r>
              <a:rPr lang="en-US" altLang="en-US" sz="2000" kern="1200" dirty="0" smtClean="0">
                <a:solidFill>
                  <a:srgbClr val="000000"/>
                </a:solidFill>
                <a:latin typeface="+mn-lt"/>
                <a:ea typeface="ＭＳ Ｐゴシック" charset="-128"/>
                <a:cs typeface="+mn-cs"/>
              </a:rPr>
              <a:t>That</a:t>
            </a:r>
            <a:r>
              <a:rPr lang="fr-FR" altLang="ja-JP" sz="2000" kern="1200" dirty="0" smtClean="0">
                <a:solidFill>
                  <a:srgbClr val="000000"/>
                </a:solidFill>
                <a:latin typeface="+mn-lt"/>
                <a:ea typeface="ＭＳ Ｐゴシック" charset="-128"/>
                <a:cs typeface="+mn-cs"/>
              </a:rPr>
              <a:t>’</a:t>
            </a:r>
            <a:r>
              <a:rPr lang="en-US" altLang="ja-JP" sz="2000" kern="1200" dirty="0" smtClean="0">
                <a:solidFill>
                  <a:srgbClr val="000000"/>
                </a:solidFill>
                <a:latin typeface="+mn-lt"/>
                <a:ea typeface="ＭＳ Ｐゴシック" charset="-128"/>
                <a:cs typeface="+mn-cs"/>
              </a:rPr>
              <a:t>s </a:t>
            </a:r>
            <a:r>
              <a:rPr lang="en-US" altLang="ja-JP" sz="2000" kern="1200" dirty="0">
                <a:solidFill>
                  <a:srgbClr val="000000"/>
                </a:solidFill>
                <a:latin typeface="+mn-lt"/>
                <a:ea typeface="ＭＳ Ｐゴシック" charset="-128"/>
                <a:cs typeface="+mn-cs"/>
              </a:rPr>
              <a:t>0.00000037 and 0.00000073 </a:t>
            </a:r>
            <a:r>
              <a:rPr lang="en-US" altLang="ja-JP" sz="2000" kern="1200" dirty="0" smtClean="0">
                <a:solidFill>
                  <a:srgbClr val="000000"/>
                </a:solidFill>
                <a:latin typeface="+mn-lt"/>
                <a:ea typeface="ＭＳ Ｐゴシック" charset="-128"/>
                <a:cs typeface="+mn-cs"/>
              </a:rPr>
              <a:t>meters</a:t>
            </a:r>
          </a:p>
          <a:p>
            <a:pPr marL="255651" lvl="0" indent="-255651" fontAlgn="base">
              <a:spcAft>
                <a:spcPct val="0"/>
              </a:spcAft>
              <a:buFont typeface="Arial" panose="020B0604020202020204" pitchFamily="34" charset="0"/>
              <a:buChar char="•"/>
              <a:tabLst/>
            </a:pPr>
            <a:r>
              <a:rPr lang="en-US" altLang="en-US" sz="2000" kern="1200" dirty="0" smtClean="0">
                <a:solidFill>
                  <a:srgbClr val="000000"/>
                </a:solidFill>
                <a:latin typeface="+mn-lt"/>
                <a:ea typeface="ＭＳ Ｐゴシック" charset="-128"/>
              </a:rPr>
              <a:t>But </a:t>
            </a:r>
            <a:r>
              <a:rPr lang="en-US" altLang="en-US" sz="2000" kern="1200" dirty="0">
                <a:solidFill>
                  <a:srgbClr val="000000"/>
                </a:solidFill>
                <a:latin typeface="+mn-lt"/>
                <a:ea typeface="ＭＳ Ｐゴシック" charset="-128"/>
              </a:rPr>
              <a:t>we </a:t>
            </a:r>
            <a:r>
              <a:rPr lang="en-US" altLang="en-US" sz="2000" b="1" kern="1200" dirty="0">
                <a:solidFill>
                  <a:srgbClr val="000000"/>
                </a:solidFill>
                <a:latin typeface="+mn-lt"/>
                <a:ea typeface="ＭＳ Ｐゴシック" charset="-128"/>
              </a:rPr>
              <a:t>perceive </a:t>
            </a:r>
            <a:r>
              <a:rPr lang="en-US" altLang="en-US" sz="2000" kern="1200" dirty="0">
                <a:solidFill>
                  <a:srgbClr val="000000"/>
                </a:solidFill>
                <a:latin typeface="+mn-lt"/>
                <a:ea typeface="ＭＳ Ｐゴシック" charset="-128"/>
              </a:rPr>
              <a:t>light with color sensors that peak around 425 </a:t>
            </a:r>
            <a:r>
              <a:rPr lang="en-US" altLang="en-US" sz="2000" kern="1200" dirty="0" smtClean="0">
                <a:solidFill>
                  <a:srgbClr val="000000"/>
                </a:solidFill>
                <a:latin typeface="+mn-lt"/>
                <a:ea typeface="ＭＳ Ｐゴシック" charset="-128"/>
              </a:rPr>
              <a:t>n</a:t>
            </a:r>
            <a:r>
              <a:rPr lang="en-US" altLang="en-US" sz="100" kern="1200" dirty="0" smtClean="0">
                <a:solidFill>
                  <a:schemeClr val="bg1"/>
                </a:solidFill>
                <a:latin typeface="+mn-lt"/>
                <a:ea typeface="ＭＳ Ｐゴシック" charset="-128"/>
              </a:rPr>
              <a:t>ewton</a:t>
            </a:r>
            <a:r>
              <a:rPr lang="en-US" altLang="en-US" sz="2000" kern="1200" dirty="0" smtClean="0">
                <a:solidFill>
                  <a:srgbClr val="000000"/>
                </a:solidFill>
                <a:latin typeface="+mn-lt"/>
                <a:ea typeface="ＭＳ Ｐゴシック" charset="-128"/>
              </a:rPr>
              <a:t>m</a:t>
            </a:r>
            <a:r>
              <a:rPr lang="en-US" altLang="en-US" sz="100" kern="1200" dirty="0" smtClean="0">
                <a:solidFill>
                  <a:schemeClr val="bg1"/>
                </a:solidFill>
                <a:latin typeface="+mn-lt"/>
                <a:ea typeface="ＭＳ Ｐゴシック" charset="-128"/>
              </a:rPr>
              <a:t>eter</a:t>
            </a:r>
            <a:r>
              <a:rPr lang="en-US" altLang="en-US" sz="2000" kern="1200" dirty="0" smtClean="0">
                <a:solidFill>
                  <a:srgbClr val="000000"/>
                </a:solidFill>
                <a:latin typeface="+mn-lt"/>
                <a:ea typeface="ＭＳ Ｐゴシック" charset="-128"/>
              </a:rPr>
              <a:t> </a:t>
            </a:r>
            <a:r>
              <a:rPr lang="en-US" altLang="en-US" sz="2000" kern="1200" dirty="0">
                <a:solidFill>
                  <a:srgbClr val="000000"/>
                </a:solidFill>
                <a:latin typeface="+mn-lt"/>
                <a:ea typeface="ＭＳ Ｐゴシック" charset="-128"/>
              </a:rPr>
              <a:t>(blue), 550 </a:t>
            </a:r>
            <a:r>
              <a:rPr lang="en-US" altLang="en-US" sz="2000" kern="1200" dirty="0" smtClean="0">
                <a:solidFill>
                  <a:srgbClr val="000000"/>
                </a:solidFill>
                <a:latin typeface="+mn-lt"/>
                <a:ea typeface="ＭＳ Ｐゴシック" charset="-128"/>
              </a:rPr>
              <a:t>n</a:t>
            </a:r>
            <a:r>
              <a:rPr lang="en-US" altLang="en-US" sz="100" kern="1200" dirty="0" smtClean="0">
                <a:solidFill>
                  <a:schemeClr val="bg1"/>
                </a:solidFill>
                <a:latin typeface="+mn-lt"/>
                <a:ea typeface="ＭＳ Ｐゴシック" charset="-128"/>
              </a:rPr>
              <a:t>ewton</a:t>
            </a:r>
            <a:r>
              <a:rPr lang="en-US" altLang="en-US" sz="2000" kern="1200" dirty="0" smtClean="0">
                <a:solidFill>
                  <a:srgbClr val="000000"/>
                </a:solidFill>
                <a:latin typeface="+mn-lt"/>
                <a:ea typeface="ＭＳ Ｐゴシック" charset="-128"/>
              </a:rPr>
              <a:t>m</a:t>
            </a:r>
            <a:r>
              <a:rPr lang="en-US" altLang="en-US" sz="100" kern="1200" dirty="0" smtClean="0">
                <a:solidFill>
                  <a:schemeClr val="bg1"/>
                </a:solidFill>
                <a:latin typeface="+mn-lt"/>
                <a:ea typeface="ＭＳ Ｐゴシック" charset="-128"/>
              </a:rPr>
              <a:t>eter</a:t>
            </a:r>
            <a:r>
              <a:rPr lang="en-US" altLang="en-US" sz="2000" kern="1200" dirty="0" smtClean="0">
                <a:solidFill>
                  <a:srgbClr val="000000"/>
                </a:solidFill>
                <a:latin typeface="+mn-lt"/>
                <a:ea typeface="ＭＳ Ｐゴシック" charset="-128"/>
              </a:rPr>
              <a:t> </a:t>
            </a:r>
            <a:r>
              <a:rPr lang="en-US" altLang="en-US" sz="2000" kern="1200" dirty="0">
                <a:solidFill>
                  <a:srgbClr val="000000"/>
                </a:solidFill>
                <a:latin typeface="+mn-lt"/>
                <a:ea typeface="ＭＳ Ｐゴシック" charset="-128"/>
              </a:rPr>
              <a:t>(green), and 560 </a:t>
            </a:r>
            <a:r>
              <a:rPr lang="en-US" altLang="en-US" sz="2000" kern="1200" dirty="0" smtClean="0">
                <a:solidFill>
                  <a:srgbClr val="000000"/>
                </a:solidFill>
                <a:latin typeface="+mn-lt"/>
                <a:ea typeface="ＭＳ Ｐゴシック" charset="-128"/>
              </a:rPr>
              <a:t>n</a:t>
            </a:r>
            <a:r>
              <a:rPr lang="en-US" altLang="en-US" sz="100" kern="1200" dirty="0" smtClean="0">
                <a:solidFill>
                  <a:schemeClr val="bg1"/>
                </a:solidFill>
                <a:latin typeface="+mn-lt"/>
                <a:ea typeface="ＭＳ Ｐゴシック" charset="-128"/>
              </a:rPr>
              <a:t>ewton</a:t>
            </a:r>
            <a:r>
              <a:rPr lang="en-US" altLang="en-US" sz="2000" kern="1200" dirty="0" smtClean="0">
                <a:solidFill>
                  <a:srgbClr val="000000"/>
                </a:solidFill>
                <a:latin typeface="+mn-lt"/>
                <a:ea typeface="ＭＳ Ｐゴシック" charset="-128"/>
              </a:rPr>
              <a:t>m</a:t>
            </a:r>
            <a:r>
              <a:rPr lang="en-US" altLang="en-US" sz="100" kern="1200" dirty="0" smtClean="0">
                <a:solidFill>
                  <a:schemeClr val="bg1"/>
                </a:solidFill>
                <a:latin typeface="+mn-lt"/>
                <a:ea typeface="ＭＳ Ｐゴシック" charset="-128"/>
              </a:rPr>
              <a:t>eter</a:t>
            </a:r>
            <a:r>
              <a:rPr lang="en-US" altLang="en-US" sz="2000" kern="1200" dirty="0" smtClean="0">
                <a:solidFill>
                  <a:srgbClr val="000000"/>
                </a:solidFill>
                <a:latin typeface="+mn-lt"/>
                <a:ea typeface="ＭＳ Ｐゴシック" charset="-128"/>
              </a:rPr>
              <a:t> </a:t>
            </a:r>
            <a:r>
              <a:rPr lang="en-US" altLang="en-US" sz="2000" kern="1200" dirty="0">
                <a:solidFill>
                  <a:srgbClr val="000000"/>
                </a:solidFill>
                <a:latin typeface="+mn-lt"/>
                <a:ea typeface="ＭＳ Ｐゴシック" charset="-128"/>
              </a:rPr>
              <a:t>(red</a:t>
            </a:r>
            <a:r>
              <a:rPr lang="en-US" altLang="en-US" sz="2000" kern="1200" dirty="0" smtClean="0">
                <a:solidFill>
                  <a:srgbClr val="000000"/>
                </a:solidFill>
                <a:latin typeface="+mn-lt"/>
                <a:ea typeface="ＭＳ Ｐゴシック" charset="-128"/>
              </a:rPr>
              <a:t>).</a:t>
            </a:r>
          </a:p>
          <a:p>
            <a:pPr marL="741600" lvl="1" indent="-284400" fontAlgn="base">
              <a:spcAft>
                <a:spcPct val="0"/>
              </a:spcAft>
              <a:buFont typeface="Arial" panose="020B0604020202020204" pitchFamily="34" charset="0"/>
              <a:buChar char="–"/>
            </a:pPr>
            <a:r>
              <a:rPr lang="en-US" altLang="en-US" sz="2000" kern="1200" dirty="0" smtClean="0">
                <a:solidFill>
                  <a:srgbClr val="000000"/>
                </a:solidFill>
                <a:latin typeface="+mn-lt"/>
                <a:ea typeface="ＭＳ Ｐゴシック" charset="-128"/>
                <a:cs typeface="+mn-cs"/>
              </a:rPr>
              <a:t>Our </a:t>
            </a:r>
            <a:r>
              <a:rPr lang="en-US" altLang="en-US" sz="2000" kern="1200" dirty="0">
                <a:solidFill>
                  <a:srgbClr val="000000"/>
                </a:solidFill>
                <a:latin typeface="+mn-lt"/>
                <a:ea typeface="ＭＳ Ｐゴシック" charset="-128"/>
                <a:cs typeface="+mn-cs"/>
              </a:rPr>
              <a:t>brain figures out which color is which by figuring out how much of each kind of sensor is </a:t>
            </a:r>
            <a:r>
              <a:rPr lang="en-US" altLang="en-US" sz="2000" kern="1200" dirty="0" smtClean="0">
                <a:solidFill>
                  <a:srgbClr val="000000"/>
                </a:solidFill>
                <a:latin typeface="+mn-lt"/>
                <a:ea typeface="ＭＳ Ｐゴシック" charset="-128"/>
                <a:cs typeface="+mn-cs"/>
              </a:rPr>
              <a:t>responding</a:t>
            </a:r>
          </a:p>
          <a:p>
            <a:pPr marL="741600" lvl="1" indent="-284400" fontAlgn="base">
              <a:spcAft>
                <a:spcPct val="0"/>
              </a:spcAft>
              <a:buFont typeface="Arial" panose="020B0604020202020204" pitchFamily="34" charset="0"/>
              <a:buChar char="–"/>
            </a:pPr>
            <a:r>
              <a:rPr lang="en-US" altLang="en-US" sz="2000" kern="1200" dirty="0" smtClean="0">
                <a:solidFill>
                  <a:srgbClr val="000000"/>
                </a:solidFill>
                <a:latin typeface="+mn-lt"/>
                <a:ea typeface="ＭＳ Ｐゴシック" charset="-128"/>
                <a:cs typeface="+mn-cs"/>
              </a:rPr>
              <a:t>One </a:t>
            </a:r>
            <a:r>
              <a:rPr lang="en-US" altLang="en-US" sz="2000" kern="1200" dirty="0">
                <a:solidFill>
                  <a:srgbClr val="000000"/>
                </a:solidFill>
                <a:latin typeface="+mn-lt"/>
                <a:ea typeface="ＭＳ Ｐゴシック" charset="-128"/>
                <a:cs typeface="+mn-cs"/>
              </a:rPr>
              <a:t>implication: We perceive two kinds of </a:t>
            </a:r>
            <a:r>
              <a:rPr lang="en-US" altLang="ja-JP" sz="2000" kern="1200" dirty="0" smtClean="0">
                <a:solidFill>
                  <a:srgbClr val="000000"/>
                </a:solidFill>
                <a:latin typeface="+mn-lt"/>
                <a:ea typeface="ＭＳ Ｐゴシック" charset="-128"/>
                <a:cs typeface="+mn-cs"/>
              </a:rPr>
              <a:t>“orange” </a:t>
            </a:r>
            <a:r>
              <a:rPr lang="en-US" altLang="ja-JP" sz="2000" kern="1200" dirty="0">
                <a:solidFill>
                  <a:srgbClr val="000000"/>
                </a:solidFill>
                <a:latin typeface="+mn-lt"/>
                <a:ea typeface="ＭＳ Ｐゴシック" charset="-128"/>
                <a:cs typeface="+mn-cs"/>
              </a:rPr>
              <a:t>— one that</a:t>
            </a:r>
            <a:r>
              <a:rPr lang="fr-FR" altLang="ja-JP" sz="2000" kern="1200" dirty="0">
                <a:solidFill>
                  <a:srgbClr val="000000"/>
                </a:solidFill>
                <a:latin typeface="+mn-lt"/>
                <a:ea typeface="ＭＳ Ｐゴシック" charset="-128"/>
                <a:cs typeface="+mn-cs"/>
              </a:rPr>
              <a:t>'</a:t>
            </a:r>
            <a:r>
              <a:rPr lang="en-US" altLang="ja-JP" sz="2000" kern="1200" dirty="0">
                <a:solidFill>
                  <a:srgbClr val="000000"/>
                </a:solidFill>
                <a:latin typeface="+mn-lt"/>
                <a:ea typeface="ＭＳ Ｐゴシック" charset="-128"/>
                <a:cs typeface="+mn-cs"/>
              </a:rPr>
              <a:t>s </a:t>
            </a:r>
            <a:r>
              <a:rPr lang="en-US" altLang="ja-JP" sz="2000" b="1" kern="1200" dirty="0">
                <a:solidFill>
                  <a:srgbClr val="000000"/>
                </a:solidFill>
                <a:latin typeface="+mn-lt"/>
                <a:ea typeface="ＭＳ Ｐゴシック" charset="-128"/>
                <a:cs typeface="+mn-cs"/>
              </a:rPr>
              <a:t>spectral</a:t>
            </a:r>
            <a:r>
              <a:rPr lang="en-US" altLang="ja-JP" sz="2000" kern="1200" dirty="0">
                <a:solidFill>
                  <a:srgbClr val="000000"/>
                </a:solidFill>
                <a:latin typeface="+mn-lt"/>
                <a:ea typeface="ＭＳ Ｐゴシック" charset="-128"/>
                <a:cs typeface="+mn-cs"/>
              </a:rPr>
              <a:t> and one </a:t>
            </a:r>
            <a:r>
              <a:rPr lang="en-US" altLang="ja-JP" sz="2000" kern="1200" dirty="0" smtClean="0">
                <a:solidFill>
                  <a:srgbClr val="000000"/>
                </a:solidFill>
                <a:latin typeface="+mn-lt"/>
                <a:ea typeface="ＭＳ Ｐゴシック" charset="-128"/>
                <a:cs typeface="+mn-cs"/>
              </a:rPr>
              <a:t>that</a:t>
            </a:r>
            <a:r>
              <a:rPr lang="fr-FR" altLang="ja-JP" sz="2000" kern="1200" dirty="0" smtClean="0">
                <a:solidFill>
                  <a:srgbClr val="000000"/>
                </a:solidFill>
                <a:latin typeface="+mn-lt"/>
                <a:ea typeface="ＭＳ Ｐゴシック" charset="-128"/>
                <a:cs typeface="+mn-cs"/>
              </a:rPr>
              <a:t>’</a:t>
            </a:r>
            <a:r>
              <a:rPr lang="en-US" altLang="ja-JP" sz="2000" kern="1200" dirty="0" smtClean="0">
                <a:solidFill>
                  <a:srgbClr val="000000"/>
                </a:solidFill>
                <a:latin typeface="+mn-lt"/>
                <a:ea typeface="ＭＳ Ｐゴシック" charset="-128"/>
                <a:cs typeface="+mn-cs"/>
              </a:rPr>
              <a:t>s red + yellow </a:t>
            </a:r>
            <a:r>
              <a:rPr lang="en-US" altLang="ja-JP" sz="2000" kern="1200" dirty="0">
                <a:solidFill>
                  <a:srgbClr val="000000"/>
                </a:solidFill>
                <a:latin typeface="+mn-lt"/>
                <a:ea typeface="ＭＳ Ｐゴシック" charset="-128"/>
                <a:cs typeface="+mn-cs"/>
              </a:rPr>
              <a:t>(hits our color sensors just </a:t>
            </a:r>
            <a:r>
              <a:rPr lang="en-US" altLang="ja-JP" sz="2000" kern="1200" dirty="0" smtClean="0">
                <a:solidFill>
                  <a:srgbClr val="000000"/>
                </a:solidFill>
                <a:latin typeface="+mn-lt"/>
                <a:ea typeface="ＭＳ Ｐゴシック" charset="-128"/>
                <a:cs typeface="+mn-cs"/>
              </a:rPr>
              <a:t>right)</a:t>
            </a:r>
          </a:p>
          <a:p>
            <a:pPr marL="741600" lvl="1" indent="-284400" fontAlgn="base">
              <a:spcAft>
                <a:spcPct val="0"/>
              </a:spcAft>
              <a:buFont typeface="Arial" panose="020B0604020202020204" pitchFamily="34" charset="0"/>
              <a:buChar char="–"/>
            </a:pPr>
            <a:r>
              <a:rPr lang="en-US" altLang="en-US" sz="2000" kern="1200" dirty="0" smtClean="0">
                <a:solidFill>
                  <a:srgbClr val="000000"/>
                </a:solidFill>
                <a:latin typeface="+mn-lt"/>
                <a:ea typeface="ＭＳ Ｐゴシック" charset="-128"/>
                <a:cs typeface="+mn-cs"/>
              </a:rPr>
              <a:t>Dogs </a:t>
            </a:r>
            <a:r>
              <a:rPr lang="en-US" altLang="en-US" sz="2000" kern="1200" dirty="0">
                <a:solidFill>
                  <a:srgbClr val="000000"/>
                </a:solidFill>
                <a:latin typeface="+mn-lt"/>
                <a:ea typeface="ＭＳ Ｐゴシック" charset="-128"/>
                <a:cs typeface="+mn-cs"/>
              </a:rPr>
              <a:t>and other simpler animals have only two kinds of </a:t>
            </a:r>
            <a:r>
              <a:rPr lang="en-US" altLang="en-US" sz="2000" kern="1200" dirty="0" smtClean="0">
                <a:solidFill>
                  <a:srgbClr val="000000"/>
                </a:solidFill>
                <a:latin typeface="+mn-lt"/>
                <a:ea typeface="ＭＳ Ｐゴシック" charset="-128"/>
                <a:cs typeface="+mn-cs"/>
              </a:rPr>
              <a:t>sensors</a:t>
            </a:r>
          </a:p>
          <a:p>
            <a:pPr lvl="2" fontAlgn="base">
              <a:spcAft>
                <a:spcPct val="0"/>
              </a:spcAft>
            </a:pPr>
            <a:r>
              <a:rPr lang="en-US" altLang="en-US" sz="2000" kern="1200" dirty="0" smtClean="0">
                <a:solidFill>
                  <a:srgbClr val="000000"/>
                </a:solidFill>
                <a:latin typeface="+mn-lt"/>
                <a:ea typeface="ＭＳ Ｐゴシック" charset="-128"/>
                <a:cs typeface="+mn-cs"/>
              </a:rPr>
              <a:t>They </a:t>
            </a:r>
            <a:r>
              <a:rPr lang="en-US" altLang="en-US" sz="2000" b="1" kern="1200" dirty="0">
                <a:solidFill>
                  <a:srgbClr val="000000"/>
                </a:solidFill>
                <a:latin typeface="+mn-lt"/>
                <a:ea typeface="ＭＳ Ｐゴシック" charset="-128"/>
                <a:cs typeface="+mn-cs"/>
              </a:rPr>
              <a:t>do</a:t>
            </a:r>
            <a:r>
              <a:rPr lang="en-US" altLang="en-US" sz="2000" kern="1200" dirty="0">
                <a:solidFill>
                  <a:srgbClr val="000000"/>
                </a:solidFill>
                <a:latin typeface="+mn-lt"/>
                <a:ea typeface="ＭＳ Ｐゴシック" charset="-128"/>
                <a:cs typeface="+mn-cs"/>
              </a:rPr>
              <a:t> see color. Just </a:t>
            </a:r>
            <a:r>
              <a:rPr lang="en-US" altLang="en-US" sz="2000" b="1" kern="1200" dirty="0">
                <a:solidFill>
                  <a:srgbClr val="000000"/>
                </a:solidFill>
                <a:latin typeface="+mn-lt"/>
                <a:ea typeface="ＭＳ Ｐゴシック" charset="-128"/>
                <a:cs typeface="+mn-cs"/>
              </a:rPr>
              <a:t>less</a:t>
            </a:r>
            <a:r>
              <a:rPr lang="en-US" altLang="en-US" sz="2000" kern="1200" dirty="0">
                <a:solidFill>
                  <a:srgbClr val="000000"/>
                </a:solidFill>
                <a:latin typeface="+mn-lt"/>
                <a:ea typeface="ＭＳ Ｐゴシック" charset="-128"/>
                <a:cs typeface="+mn-cs"/>
              </a:rPr>
              <a:t> color.</a:t>
            </a:r>
          </a:p>
        </p:txBody>
      </p:sp>
    </p:spTree>
    <p:extLst>
      <p:ext uri="{BB962C8B-B14F-4D97-AF65-F5344CB8AC3E}">
        <p14:creationId xmlns:p14="http://schemas.microsoft.com/office/powerpoint/2010/main" val="32642904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And Eventually, We Do All Pixels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3040063" cy="553968"/>
          </a:xfrm>
        </p:spPr>
        <p:txBody>
          <a:bodyPr wrap="square" lIns="91425" tIns="91425" rIns="91425" bIns="91425" anchor="ctr">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go from </a:t>
            </a:r>
            <a:r>
              <a:rPr lang="en-US" altLang="en-US" sz="2400" kern="1200" dirty="0" smtClean="0">
                <a:solidFill>
                  <a:srgbClr val="000000"/>
                </a:solidFill>
                <a:latin typeface="Arial (Body)"/>
                <a:ea typeface="ＭＳ Ｐゴシック" charset="-128"/>
              </a:rPr>
              <a:t>this…</a:t>
            </a:r>
            <a:endParaRPr lang="en-US" altLang="en-US" sz="2400" kern="1200" dirty="0">
              <a:solidFill>
                <a:srgbClr val="000000"/>
              </a:solidFill>
              <a:latin typeface="Arial (Body)"/>
              <a:ea typeface="ＭＳ Ｐゴシック" charset="-128"/>
            </a:endParaRPr>
          </a:p>
        </p:txBody>
      </p:sp>
      <p:pic>
        <p:nvPicPr>
          <p:cNvPr id="7" name="Picture 4" descr="A photo of a girl before the color re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14400" y="2388522"/>
            <a:ext cx="2582863" cy="3352800"/>
          </a:xfrm>
          <a:prstGeom prst="rect">
            <a:avLst/>
          </a:prstGeom>
          <a:noFill/>
        </p:spPr>
      </p:pic>
      <p:sp>
        <p:nvSpPr>
          <p:cNvPr id="4" name="Text Placeholder 3"/>
          <p:cNvSpPr>
            <a:spLocks noGrp="1"/>
          </p:cNvSpPr>
          <p:nvPr>
            <p:ph type="body" idx="2"/>
          </p:nvPr>
        </p:nvSpPr>
        <p:spPr>
          <a:xfrm>
            <a:off x="4884819" y="1652594"/>
            <a:ext cx="2703095" cy="449179"/>
          </a:xfrm>
        </p:spPr>
        <p:txBody>
          <a:bodyPr anchor="ctr"/>
          <a:lstStyle/>
          <a:p>
            <a:pPr marL="0" indent="0">
              <a:buNone/>
            </a:pPr>
            <a:r>
              <a:rPr lang="en-US" altLang="en-US" sz="2400" kern="1200" dirty="0">
                <a:solidFill>
                  <a:srgbClr val="000000"/>
                </a:solidFill>
                <a:latin typeface="Arial (Body)"/>
                <a:ea typeface="ＭＳ Ｐゴシック" charset="-128"/>
              </a:rPr>
              <a:t>to this!</a:t>
            </a:r>
            <a:endParaRPr lang="en-US" sz="2400" dirty="0"/>
          </a:p>
        </p:txBody>
      </p:sp>
      <p:pic>
        <p:nvPicPr>
          <p:cNvPr id="6" name="Picture 5" descr="A photo of a girl after the color re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953000" y="2374234"/>
            <a:ext cx="2582863" cy="3352800"/>
          </a:xfrm>
          <a:prstGeom prst="rect">
            <a:avLst/>
          </a:prstGeom>
          <a:noFill/>
        </p:spPr>
      </p:pic>
    </p:spTree>
    <p:extLst>
      <p:ext uri="{BB962C8B-B14F-4D97-AF65-F5344CB8AC3E}">
        <p14:creationId xmlns:p14="http://schemas.microsoft.com/office/powerpoint/2010/main" val="4227525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ja-JP" kern="1200" dirty="0" smtClean="0">
                <a:latin typeface="Times New Roman" panose="02020603050405020304" pitchFamily="18" charset="0"/>
                <a:ea typeface="ＭＳ Ｐゴシック" charset="-128"/>
              </a:rPr>
              <a:t>“Tracing/Stepping/Walking Through” the Program</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421329" cy="474742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What we just did is called </a:t>
            </a:r>
            <a:r>
              <a:rPr lang="en-US" altLang="ja-JP" sz="2400" kern="1200" dirty="0" smtClean="0">
                <a:solidFill>
                  <a:srgbClr val="000000"/>
                </a:solidFill>
                <a:latin typeface="+mn-lt"/>
                <a:ea typeface="ＭＳ Ｐゴシック" charset="-128"/>
              </a:rPr>
              <a:t>“stepping” </a:t>
            </a:r>
            <a:r>
              <a:rPr lang="en-US" altLang="ja-JP" sz="2400" kern="1200" dirty="0">
                <a:solidFill>
                  <a:srgbClr val="000000"/>
                </a:solidFill>
                <a:latin typeface="+mn-lt"/>
                <a:ea typeface="ＭＳ Ｐゴシック" charset="-128"/>
              </a:rPr>
              <a:t>or </a:t>
            </a:r>
            <a:r>
              <a:rPr lang="en-US" altLang="ja-JP" sz="2400" kern="1200" dirty="0" smtClean="0">
                <a:solidFill>
                  <a:srgbClr val="000000"/>
                </a:solidFill>
                <a:latin typeface="+mn-lt"/>
                <a:ea typeface="ＭＳ Ｐゴシック" charset="-128"/>
              </a:rPr>
              <a:t>“walking through” </a:t>
            </a:r>
            <a:r>
              <a:rPr lang="en-US" altLang="ja-JP" sz="2400" kern="1200" dirty="0">
                <a:solidFill>
                  <a:srgbClr val="000000"/>
                </a:solidFill>
                <a:latin typeface="+mn-lt"/>
                <a:ea typeface="ＭＳ Ｐゴシック" charset="-128"/>
              </a:rPr>
              <a:t>the program</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You consider each step of the program, in the order that the computer would execute it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You consider what </a:t>
            </a:r>
            <a:r>
              <a:rPr lang="en-US" altLang="en-US" sz="2400" b="1" kern="1200" dirty="0">
                <a:solidFill>
                  <a:srgbClr val="000000"/>
                </a:solidFill>
                <a:latin typeface="+mn-lt"/>
                <a:ea typeface="ＭＳ Ｐゴシック" charset="-128"/>
                <a:cs typeface="+mn-cs"/>
              </a:rPr>
              <a:t>exactly </a:t>
            </a:r>
            <a:r>
              <a:rPr lang="en-US" altLang="en-US" sz="2400" kern="1200" dirty="0">
                <a:solidFill>
                  <a:srgbClr val="000000"/>
                </a:solidFill>
                <a:latin typeface="+mn-lt"/>
                <a:ea typeface="ＭＳ Ｐゴシック" charset="-128"/>
                <a:cs typeface="+mn-cs"/>
              </a:rPr>
              <a:t>would happen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You write down what values each variable (name) has at each point.</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mn-lt"/>
                <a:ea typeface="ＭＳ Ｐゴシック" charset="-128"/>
              </a:rPr>
              <a:t>It</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s </a:t>
            </a:r>
            <a:r>
              <a:rPr lang="en-US" altLang="ja-JP" sz="2400" kern="1200" dirty="0">
                <a:solidFill>
                  <a:srgbClr val="000000"/>
                </a:solidFill>
                <a:latin typeface="+mn-lt"/>
                <a:ea typeface="ＭＳ Ｐゴシック" charset="-128"/>
              </a:rPr>
              <a:t>one of the most important </a:t>
            </a:r>
            <a:r>
              <a:rPr lang="en-US" altLang="ja-JP" sz="2400" b="1" kern="1200" dirty="0">
                <a:solidFill>
                  <a:srgbClr val="000000"/>
                </a:solidFill>
                <a:latin typeface="+mn-lt"/>
                <a:ea typeface="ＭＳ Ｐゴシック" charset="-128"/>
              </a:rPr>
              <a:t>debugging</a:t>
            </a:r>
            <a:r>
              <a:rPr lang="en-US" altLang="ja-JP" sz="2400" kern="1200" dirty="0">
                <a:solidFill>
                  <a:srgbClr val="000000"/>
                </a:solidFill>
                <a:latin typeface="+mn-lt"/>
                <a:ea typeface="ＭＳ Ｐゴシック" charset="-128"/>
              </a:rPr>
              <a:t> skills you can have.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And </a:t>
            </a:r>
            <a:r>
              <a:rPr lang="en-US" altLang="en-US" sz="2400" b="1" kern="1200" dirty="0">
                <a:solidFill>
                  <a:srgbClr val="000000"/>
                </a:solidFill>
                <a:latin typeface="+mn-lt"/>
                <a:ea typeface="ＭＳ Ｐゴシック" charset="-128"/>
                <a:cs typeface="+mn-cs"/>
              </a:rPr>
              <a:t>everyone</a:t>
            </a:r>
            <a:r>
              <a:rPr lang="en-US" altLang="en-US" sz="2400" kern="1200" dirty="0">
                <a:solidFill>
                  <a:srgbClr val="000000"/>
                </a:solidFill>
                <a:latin typeface="+mn-lt"/>
                <a:ea typeface="ＭＳ Ｐゴシック" charset="-128"/>
                <a:cs typeface="+mn-cs"/>
              </a:rPr>
              <a:t> has to do a </a:t>
            </a:r>
            <a:r>
              <a:rPr lang="en-US" altLang="en-US" sz="2400" b="1" kern="1200" dirty="0">
                <a:solidFill>
                  <a:srgbClr val="000000"/>
                </a:solidFill>
                <a:latin typeface="+mn-lt"/>
                <a:ea typeface="ＭＳ Ｐゴシック" charset="-128"/>
                <a:cs typeface="+mn-cs"/>
              </a:rPr>
              <a:t>lot</a:t>
            </a:r>
            <a:r>
              <a:rPr lang="en-US" altLang="en-US" sz="2400" kern="1200" dirty="0">
                <a:solidFill>
                  <a:srgbClr val="000000"/>
                </a:solidFill>
                <a:latin typeface="+mn-lt"/>
                <a:ea typeface="ＭＳ Ｐゴシック" charset="-128"/>
                <a:cs typeface="+mn-cs"/>
              </a:rPr>
              <a:t> of debugging, especially at first.</a:t>
            </a:r>
          </a:p>
        </p:txBody>
      </p:sp>
    </p:spTree>
    <p:extLst>
      <p:ext uri="{BB962C8B-B14F-4D97-AF65-F5344CB8AC3E}">
        <p14:creationId xmlns:p14="http://schemas.microsoft.com/office/powerpoint/2010/main" val="371932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Once We Make it Work for One Picture, it Will Work for any Picture</a:t>
            </a:r>
            <a:endParaRPr lang="en-US" altLang="en-US" kern="1200" dirty="0">
              <a:latin typeface="Times New Roman" panose="02020603050405020304" pitchFamily="18" charset="0"/>
              <a:ea typeface="ＭＳ Ｐゴシック" charset="-128"/>
            </a:endParaRPr>
          </a:p>
        </p:txBody>
      </p:sp>
      <p:pic>
        <p:nvPicPr>
          <p:cNvPr id="7" name="Picture 9" descr="A photo of a honey bee before the color re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60621" y="2238542"/>
            <a:ext cx="1431758" cy="1352216"/>
          </a:xfrm>
          <a:prstGeom prst="rect">
            <a:avLst/>
          </a:prstGeom>
          <a:noFill/>
          <a:ln>
            <a:noFill/>
          </a:ln>
        </p:spPr>
      </p:pic>
      <p:pic>
        <p:nvPicPr>
          <p:cNvPr id="8" name="Picture 10" descr="A photo of a honey bee after the color re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39589" y="2227178"/>
            <a:ext cx="1455822" cy="1374944"/>
          </a:xfrm>
          <a:prstGeom prst="rect">
            <a:avLst/>
          </a:prstGeom>
          <a:noFill/>
        </p:spPr>
      </p:pic>
      <p:pic>
        <p:nvPicPr>
          <p:cNvPr id="9" name="Picture 12" descr="A photo of jungle depicting trees, water body, animals, and birds before the color redu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31900" y="4000500"/>
            <a:ext cx="2489200" cy="1866900"/>
          </a:xfrm>
          <a:prstGeom prst="rect">
            <a:avLst/>
          </a:prstGeom>
          <a:noFill/>
        </p:spPr>
      </p:pic>
      <p:pic>
        <p:nvPicPr>
          <p:cNvPr id="10" name="Picture 11" descr="A photo of jungle depicting trees, water body, animals, and birds after the color reduc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422900" y="4000500"/>
            <a:ext cx="2489200" cy="1866900"/>
          </a:xfrm>
          <a:prstGeom prst="rect">
            <a:avLst/>
          </a:prstGeom>
          <a:noFill/>
        </p:spPr>
      </p:pic>
    </p:spTree>
    <p:extLst>
      <p:ext uri="{BB962C8B-B14F-4D97-AF65-F5344CB8AC3E}">
        <p14:creationId xmlns:p14="http://schemas.microsoft.com/office/powerpoint/2010/main" val="32993369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Think about What We Just Did</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3775587" cy="433961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Did we change the program at all?</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Did it work for all the different examples?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What was the input variable picture each time, then?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was the value of whatever picture we provided as input!</a:t>
            </a:r>
          </a:p>
        </p:txBody>
      </p:sp>
      <p:pic>
        <p:nvPicPr>
          <p:cNvPr id="7" name="Picture 6" descr="Computer code has 4 lines. The lines read as follows. Line 1. d e f, decrease Red left parenthesis picture right parenthesis colon. Line 2, indented once. for p in get Pixels left parenthesis picture right parenthesis colon. Line 3, indented twice. value equals get Red left parenthesis p right parenthesis. Line 4, indented twice. set Red left parenthesis p comma value asterisk 0 period 5 right parenthesis."/>
          <p:cNvPicPr>
            <a:picLocks noChangeAspect="1"/>
          </p:cNvPicPr>
          <p:nvPr/>
        </p:nvPicPr>
        <p:blipFill>
          <a:blip r:embed="rId2"/>
          <a:stretch>
            <a:fillRect/>
          </a:stretch>
        </p:blipFill>
        <p:spPr>
          <a:xfrm>
            <a:off x="4451684" y="1791930"/>
            <a:ext cx="4011516" cy="1737510"/>
          </a:xfrm>
          <a:prstGeom prst="rect">
            <a:avLst/>
          </a:prstGeom>
        </p:spPr>
      </p:pic>
      <p:sp>
        <p:nvSpPr>
          <p:cNvPr id="8" name="TextBox 7"/>
          <p:cNvSpPr txBox="1"/>
          <p:nvPr/>
        </p:nvSpPr>
        <p:spPr>
          <a:xfrm>
            <a:off x="4672782" y="3725765"/>
            <a:ext cx="3733800" cy="1938992"/>
          </a:xfrm>
          <a:prstGeom prst="rect">
            <a:avLst/>
          </a:prstGeom>
          <a:solidFill>
            <a:schemeClr val="bg1"/>
          </a:solidFill>
          <a:ln>
            <a:solidFill>
              <a:schemeClr val="bg1"/>
            </a:solidFill>
          </a:ln>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b="1" dirty="0" smtClean="0">
                <a:latin typeface="+mn-lt"/>
              </a:rPr>
              <a:t>Note: </a:t>
            </a:r>
            <a:r>
              <a:rPr lang="en-US" dirty="0" smtClean="0">
                <a:latin typeface="+mn-lt"/>
              </a:rPr>
              <a:t>If you have a variable </a:t>
            </a:r>
            <a:r>
              <a:rPr lang="en-US" b="1" dirty="0" smtClean="0">
                <a:latin typeface="+mn-lt"/>
              </a:rPr>
              <a:t>picture</a:t>
            </a:r>
            <a:r>
              <a:rPr lang="en-US" dirty="0" smtClean="0">
                <a:latin typeface="+mn-lt"/>
              </a:rPr>
              <a:t> in your Command Area, that</a:t>
            </a:r>
            <a:r>
              <a:rPr lang="fr-FR" altLang="ja-JP" dirty="0" smtClean="0">
                <a:latin typeface="+mn-lt"/>
              </a:rPr>
              <a:t>’</a:t>
            </a:r>
            <a:r>
              <a:rPr lang="en-US" dirty="0" smtClean="0">
                <a:latin typeface="+mn-lt"/>
              </a:rPr>
              <a:t>s </a:t>
            </a:r>
            <a:r>
              <a:rPr lang="en-US" b="1" dirty="0" smtClean="0">
                <a:latin typeface="+mn-lt"/>
              </a:rPr>
              <a:t>not the same</a:t>
            </a:r>
            <a:r>
              <a:rPr lang="en-US" dirty="0" smtClean="0">
                <a:latin typeface="+mn-lt"/>
              </a:rPr>
              <a:t> as the </a:t>
            </a:r>
            <a:r>
              <a:rPr lang="en-US" b="1" dirty="0" smtClean="0">
                <a:latin typeface="+mn-lt"/>
              </a:rPr>
              <a:t>picture</a:t>
            </a:r>
            <a:r>
              <a:rPr lang="en-US" dirty="0" smtClean="0">
                <a:latin typeface="+mn-lt"/>
              </a:rPr>
              <a:t> in </a:t>
            </a:r>
            <a:r>
              <a:rPr lang="en-US" b="1" dirty="0" smtClean="0">
                <a:latin typeface="+mn-lt"/>
              </a:rPr>
              <a:t>decreaseRed</a:t>
            </a:r>
            <a:r>
              <a:rPr lang="en-US" i="1" dirty="0" smtClean="0">
                <a:latin typeface="+mn-lt"/>
              </a:rPr>
              <a:t>.</a:t>
            </a:r>
            <a:endParaRPr lang="en-US" dirty="0" smtClean="0">
              <a:latin typeface="+mn-lt"/>
            </a:endParaRPr>
          </a:p>
        </p:txBody>
      </p:sp>
    </p:spTree>
    <p:extLst>
      <p:ext uri="{BB962C8B-B14F-4D97-AF65-F5344CB8AC3E}">
        <p14:creationId xmlns:p14="http://schemas.microsoft.com/office/powerpoint/2010/main" val="4452778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Read it as a Recipe</a:t>
            </a:r>
            <a:endParaRPr lang="en-US" altLang="en-US" kern="1200" dirty="0">
              <a:latin typeface="Times New Roman" panose="02020603050405020304" pitchFamily="18" charset="0"/>
              <a:ea typeface="ＭＳ Ｐゴシック" charset="-128"/>
            </a:endParaRPr>
          </a:p>
        </p:txBody>
      </p:sp>
      <p:pic>
        <p:nvPicPr>
          <p:cNvPr id="7" name="Picture 6" descr="Computer code has 4 lines. The lines read as follows. Line 1. d e f, decrease Red left parenthesis p i c t right parenthesis colon. Line 2, indented once. for p in get Pixels left parenthesis p i c t right parenthesis colon. Line 3, indented twice. value equals get Red left parenthesis p right parenthesis. Line 4, indented twice. set Red left parenthesis p comma value asterisk 0 period 5 right parenthesis."/>
          <p:cNvPicPr>
            <a:picLocks noChangeAspect="1"/>
          </p:cNvPicPr>
          <p:nvPr/>
        </p:nvPicPr>
        <p:blipFill rotWithShape="1">
          <a:blip r:embed="rId2"/>
          <a:srcRect l="3648" t="6788" r="4135" b="7481"/>
          <a:stretch/>
        </p:blipFill>
        <p:spPr>
          <a:xfrm>
            <a:off x="604684" y="1654616"/>
            <a:ext cx="3288890" cy="1489587"/>
          </a:xfrm>
          <a:prstGeom prst="rect">
            <a:avLst/>
          </a:prstGeom>
        </p:spPr>
      </p:pic>
      <p:sp>
        <p:nvSpPr>
          <p:cNvPr id="4" name="Text Placeholder 3"/>
          <p:cNvSpPr>
            <a:spLocks noGrp="1"/>
          </p:cNvSpPr>
          <p:nvPr>
            <p:ph type="body" idx="1"/>
          </p:nvPr>
        </p:nvSpPr>
        <p:spPr>
          <a:xfrm>
            <a:off x="457199" y="3262187"/>
            <a:ext cx="8495071" cy="2977708"/>
          </a:xfrm>
        </p:spPr>
        <p:txBody>
          <a:bodyPr wrap="square" lIns="91425" tIns="91425" rIns="91425" bIns="91425" anchor="ctr">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Recipe: To decrease the red</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Ingredients: One picture, name it </a:t>
            </a:r>
            <a:r>
              <a:rPr lang="en-US" altLang="en-US" sz="2400" b="1" kern="1200" dirty="0">
                <a:solidFill>
                  <a:srgbClr val="000000"/>
                </a:solidFill>
                <a:latin typeface="Arial (Body)"/>
                <a:ea typeface="ＭＳ Ｐゴシック" charset="-128"/>
              </a:rPr>
              <a:t>pict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Step 1: Get all the pixels of </a:t>
            </a:r>
            <a:r>
              <a:rPr lang="en-US" altLang="en-US" sz="2400" b="1" kern="1200" dirty="0">
                <a:solidFill>
                  <a:srgbClr val="000000"/>
                </a:solidFill>
                <a:latin typeface="Arial (Body)"/>
                <a:ea typeface="ＭＳ Ｐゴシック" charset="-128"/>
              </a:rPr>
              <a:t>pict</a:t>
            </a:r>
            <a:r>
              <a:rPr lang="en-US" altLang="en-US" sz="2400" kern="1200" dirty="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For </a:t>
            </a:r>
            <a:r>
              <a:rPr lang="en-US" altLang="en-US" sz="2400" kern="1200" dirty="0">
                <a:solidFill>
                  <a:srgbClr val="000000"/>
                </a:solidFill>
                <a:latin typeface="Arial (Body)"/>
                <a:ea typeface="ＭＳ Ｐゴシック" charset="-128"/>
              </a:rPr>
              <a:t>each pixel </a:t>
            </a:r>
            <a:r>
              <a:rPr lang="en-US" altLang="en-US" sz="2400" b="1" kern="1200" dirty="0">
                <a:solidFill>
                  <a:srgbClr val="000000"/>
                </a:solidFill>
                <a:latin typeface="Arial (Body)"/>
                <a:ea typeface="ＭＳ Ｐゴシック" charset="-128"/>
              </a:rPr>
              <a:t>p</a:t>
            </a:r>
            <a:r>
              <a:rPr lang="en-US" altLang="en-US" sz="2400" kern="1200" dirty="0">
                <a:solidFill>
                  <a:srgbClr val="000000"/>
                </a:solidFill>
                <a:latin typeface="Arial (Body)"/>
                <a:ea typeface="ＭＳ Ｐゴシック" charset="-128"/>
              </a:rPr>
              <a:t> in the pixels…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Step 2: Get the value of the red of pixel </a:t>
            </a:r>
            <a:r>
              <a:rPr lang="en-US" altLang="en-US" sz="2400" b="1" kern="1200" dirty="0">
                <a:solidFill>
                  <a:srgbClr val="000000"/>
                </a:solidFill>
                <a:latin typeface="Arial (Body)"/>
                <a:ea typeface="ＭＳ Ｐゴシック" charset="-128"/>
              </a:rPr>
              <a:t>p</a:t>
            </a:r>
            <a:r>
              <a:rPr lang="en-US" altLang="en-US" sz="2400" kern="1200" dirty="0">
                <a:solidFill>
                  <a:srgbClr val="000000"/>
                </a:solidFill>
                <a:latin typeface="Arial (Body)"/>
                <a:ea typeface="ＭＳ Ｐゴシック" charset="-128"/>
              </a:rPr>
              <a:t>, and set it to 50% of its original </a:t>
            </a:r>
            <a:r>
              <a:rPr lang="en-US" altLang="en-US" sz="2400" kern="1200" dirty="0" smtClean="0">
                <a:solidFill>
                  <a:srgbClr val="000000"/>
                </a:solidFill>
                <a:latin typeface="Arial (Body)"/>
                <a:ea typeface="ＭＳ Ｐゴシック" charset="-128"/>
              </a:rPr>
              <a:t>value</a:t>
            </a:r>
          </a:p>
        </p:txBody>
      </p:sp>
    </p:spTree>
    <p:extLst>
      <p:ext uri="{BB962C8B-B14F-4D97-AF65-F5344CB8AC3E}">
        <p14:creationId xmlns:p14="http://schemas.microsoft.com/office/powerpoint/2010/main" val="18774515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Let’s Use Something with Known Red to Manipulate: Santa Claus</a:t>
            </a:r>
            <a:endParaRPr lang="en-US" altLang="en-US" kern="1200" dirty="0">
              <a:latin typeface="Times New Roman" panose="02020603050405020304" pitchFamily="18" charset="0"/>
              <a:ea typeface="ＭＳ Ｐゴシック" charset="-128"/>
            </a:endParaRPr>
          </a:p>
        </p:txBody>
      </p:sp>
      <p:pic>
        <p:nvPicPr>
          <p:cNvPr id="4" name="Picture 6" descr="A photo of Santa Claus in red color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74216" y="2024200"/>
            <a:ext cx="3795568" cy="3990397"/>
          </a:xfrm>
          <a:prstGeom prst="rect">
            <a:avLst/>
          </a:prstGeom>
          <a:noFill/>
          <a:ln>
            <a:noFill/>
          </a:ln>
        </p:spPr>
      </p:pic>
    </p:spTree>
    <p:extLst>
      <p:ext uri="{BB962C8B-B14F-4D97-AF65-F5344CB8AC3E}">
        <p14:creationId xmlns:p14="http://schemas.microsoft.com/office/powerpoint/2010/main" val="41386465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539316"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if you Decrease Santa’s Red Again and Again and Again…?</a:t>
            </a:r>
            <a:endParaRPr lang="en-US" altLang="en-US" b="0" kern="1200" dirty="0">
              <a:latin typeface="Times New Roman" panose="02020603050405020304" pitchFamily="18" charset="0"/>
              <a:ea typeface="ＭＳ Ｐゴシック" charset="-128"/>
            </a:endParaRPr>
          </a:p>
        </p:txBody>
      </p:sp>
      <p:pic>
        <p:nvPicPr>
          <p:cNvPr id="9" name="Picture 8" descr="Computer code has 6 lines. The lines read as follows. Line 1. right angle bracket right angle bracket right angle bracket file equals pick A File left parenthesis right parenthesis. Line 2. right angle bracket right angle bracket right angle bracket p i c equals make Picture left parenthesis file right parenthesis. Line 3. right angle bracket right angle bracket right angle bracket decrease Red left parenthesis pic right parenthesis. Line 4. right angle bracket right angle bracket right angle bracket show left parenthesis pic right parenthesis. The corresponding output reads, left parenthesis that’s the first one right parenthesis. Line 5. right angle bracket right angle bracket right angle bracket decrease Red left parenthesis p i c right parenthesis. Line 6. right angle bracket right angle bracket right angle bracket repaint left parenthesis p i c right parenthesis. The corresponding output reads, left parenthesis that’s the second right parenthesis."/>
          <p:cNvPicPr>
            <a:picLocks noChangeAspect="1"/>
          </p:cNvPicPr>
          <p:nvPr/>
        </p:nvPicPr>
        <p:blipFill rotWithShape="1">
          <a:blip r:embed="rId2"/>
          <a:srcRect t="2863" b="5112"/>
          <a:stretch/>
        </p:blipFill>
        <p:spPr>
          <a:xfrm>
            <a:off x="534337" y="1725559"/>
            <a:ext cx="3516900" cy="2684207"/>
          </a:xfrm>
          <a:prstGeom prst="rect">
            <a:avLst/>
          </a:prstGeom>
        </p:spPr>
      </p:pic>
      <p:pic>
        <p:nvPicPr>
          <p:cNvPr id="7" name="Picture 7" descr="A photo of Santa Claus with clear fea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176403" y="1525391"/>
            <a:ext cx="2206625" cy="2320636"/>
          </a:xfrm>
          <a:prstGeom prst="rect">
            <a:avLst/>
          </a:prstGeom>
          <a:noFill/>
        </p:spPr>
      </p:pic>
      <p:sp>
        <p:nvSpPr>
          <p:cNvPr id="11" name="TextBox 5"/>
          <p:cNvSpPr txBox="1">
            <a:spLocks noChangeArrowheads="1"/>
          </p:cNvSpPr>
          <p:nvPr/>
        </p:nvSpPr>
        <p:spPr bwMode="auto">
          <a:xfrm>
            <a:off x="534337" y="4907175"/>
            <a:ext cx="4052411" cy="1200329"/>
          </a:xfrm>
          <a:prstGeom prst="rect">
            <a:avLst/>
          </a:prstGeom>
          <a:solidFill>
            <a:schemeClr val="bg1"/>
          </a:solidFill>
          <a:ln>
            <a:solidFill>
              <a:schemeClr val="bg1"/>
            </a:solidFill>
          </a:ln>
        </p:spPr>
        <p:txBody>
          <a:bodyPr wrap="square">
            <a:spAutoFit/>
          </a:bodyPr>
          <a:lstStyle>
            <a:lvl1pPr>
              <a:defRPr sz="2400">
                <a:solidFill>
                  <a:schemeClr val="tx1"/>
                </a:solidFill>
                <a:latin typeface="Times" panose="02020603050405020304" pitchFamily="18" charset="0"/>
                <a:ea typeface="ＭＳ Ｐゴシック" charset="-128"/>
              </a:defRPr>
            </a:lvl1pPr>
            <a:lvl2pPr marL="742950" indent="-285750">
              <a:defRPr sz="2400">
                <a:solidFill>
                  <a:schemeClr val="tx1"/>
                </a:solidFill>
                <a:latin typeface="Times" panose="02020603050405020304" pitchFamily="18" charset="0"/>
                <a:ea typeface="ＭＳ Ｐゴシック" charset="-128"/>
              </a:defRPr>
            </a:lvl2pPr>
            <a:lvl3pPr marL="1143000" indent="-228600">
              <a:defRPr sz="2400">
                <a:solidFill>
                  <a:schemeClr val="tx1"/>
                </a:solidFill>
                <a:latin typeface="Times" panose="02020603050405020304" pitchFamily="18" charset="0"/>
                <a:ea typeface="ＭＳ Ｐゴシック" charset="-128"/>
              </a:defRPr>
            </a:lvl3pPr>
            <a:lvl4pPr marL="1600200" indent="-228600">
              <a:defRPr sz="2400">
                <a:solidFill>
                  <a:schemeClr val="tx1"/>
                </a:solidFill>
                <a:latin typeface="Times" panose="02020603050405020304" pitchFamily="18" charset="0"/>
                <a:ea typeface="ＭＳ Ｐゴシック" charset="-128"/>
              </a:defRPr>
            </a:lvl4pPr>
            <a:lvl5pPr marL="2057400" indent="-228600">
              <a:defRPr sz="2400">
                <a:solidFill>
                  <a:schemeClr val="tx1"/>
                </a:solidFill>
                <a:latin typeface="Times" panose="02020603050405020304" pitchFamily="18" charset="0"/>
                <a:ea typeface="ＭＳ Ｐゴシック"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charset="-128"/>
              </a:defRPr>
            </a:lvl9pPr>
          </a:lstStyle>
          <a:p>
            <a:r>
              <a:rPr lang="en-US" altLang="en-US" dirty="0">
                <a:latin typeface="+mn-lt"/>
              </a:rPr>
              <a:t>You can also </a:t>
            </a:r>
            <a:r>
              <a:rPr lang="en-US" altLang="en-US" dirty="0" smtClean="0">
                <a:latin typeface="+mn-lt"/>
              </a:rPr>
              <a:t>use: explore(pic) to </a:t>
            </a:r>
            <a:r>
              <a:rPr lang="en-US" altLang="en-US" dirty="0">
                <a:latin typeface="+mn-lt"/>
              </a:rPr>
              <a:t>open the MediaTools</a:t>
            </a:r>
          </a:p>
        </p:txBody>
      </p:sp>
      <p:pic>
        <p:nvPicPr>
          <p:cNvPr id="8" name="Picture 8" descr="A photo of Santa Claus is quite darkened in the appear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297488" y="4058768"/>
            <a:ext cx="2206625" cy="2320636"/>
          </a:xfrm>
          <a:prstGeom prst="rect">
            <a:avLst/>
          </a:prstGeom>
          <a:noFill/>
        </p:spPr>
      </p:pic>
    </p:spTree>
    <p:extLst>
      <p:ext uri="{BB962C8B-B14F-4D97-AF65-F5344CB8AC3E}">
        <p14:creationId xmlns:p14="http://schemas.microsoft.com/office/powerpoint/2010/main" val="12220518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If You Make Something You Like…</a:t>
            </a:r>
            <a:endParaRPr lang="en-US" dirty="0"/>
          </a:p>
        </p:txBody>
      </p:sp>
      <p:sp>
        <p:nvSpPr>
          <p:cNvPr id="3" name="Content Placeholder 2"/>
          <p:cNvSpPr>
            <a:spLocks noGrp="1"/>
          </p:cNvSpPr>
          <p:nvPr>
            <p:ph idx="1"/>
          </p:nvPr>
        </p:nvSpPr>
        <p:spPr>
          <a:xfrm>
            <a:off x="457200" y="1600200"/>
            <a:ext cx="368710" cy="464574"/>
          </a:xfrm>
        </p:spPr>
        <p:txBody>
          <a:bodyPr/>
          <a:lstStyle/>
          <a:p>
            <a:pPr indent="-255600"/>
            <a:r>
              <a:rPr lang="en-US" sz="2000" dirty="0" smtClean="0">
                <a:latin typeface="+mn-lt"/>
              </a:rPr>
              <a:t> </a:t>
            </a:r>
            <a:endParaRPr lang="en-US" sz="2000" dirty="0">
              <a:latin typeface="+mn-lt"/>
            </a:endParaRPr>
          </a:p>
        </p:txBody>
      </p:sp>
      <p:pic>
        <p:nvPicPr>
          <p:cNvPr id="6" name="Picture 5" descr="Computer code reads, write picture to left parenthesis picture, double quote filename double quote right parenthesis."/>
          <p:cNvPicPr>
            <a:picLocks noChangeAspect="1"/>
          </p:cNvPicPr>
          <p:nvPr/>
        </p:nvPicPr>
        <p:blipFill rotWithShape="1">
          <a:blip r:embed="rId2"/>
          <a:srcRect l="3258" t="16968" r="3258" b="27942"/>
          <a:stretch/>
        </p:blipFill>
        <p:spPr>
          <a:xfrm>
            <a:off x="825910" y="1681317"/>
            <a:ext cx="5545394" cy="339213"/>
          </a:xfrm>
          <a:prstGeom prst="rect">
            <a:avLst/>
          </a:prstGeom>
        </p:spPr>
      </p:pic>
      <p:sp>
        <p:nvSpPr>
          <p:cNvPr id="4" name="Content Placeholder 3"/>
          <p:cNvSpPr>
            <a:spLocks noGrp="1"/>
          </p:cNvSpPr>
          <p:nvPr>
            <p:ph idx="13"/>
          </p:nvPr>
        </p:nvSpPr>
        <p:spPr>
          <a:xfrm>
            <a:off x="473720" y="2143413"/>
            <a:ext cx="7962357" cy="319574"/>
          </a:xfrm>
        </p:spPr>
        <p:txBody>
          <a:bodyPr anchor="ctr"/>
          <a:lstStyle/>
          <a:p>
            <a:pPr lvl="1" indent="-284400"/>
            <a:r>
              <a:rPr lang="en-US" altLang="en-US" sz="2000" dirty="0" smtClean="0">
                <a:latin typeface="+mn-lt"/>
                <a:cs typeface="Courier New" panose="02070309020205020404" pitchFamily="49" charset="0"/>
              </a:rPr>
              <a:t>Like:</a:t>
            </a:r>
            <a:endParaRPr lang="en-US" altLang="en-US" sz="2000" dirty="0">
              <a:latin typeface="+mn-lt"/>
              <a:cs typeface="Courier New" panose="02070309020205020404" pitchFamily="49" charset="0"/>
            </a:endParaRPr>
          </a:p>
        </p:txBody>
      </p:sp>
      <p:sp>
        <p:nvSpPr>
          <p:cNvPr id="5" name="Content Placeholder 4"/>
          <p:cNvSpPr>
            <a:spLocks noGrp="1"/>
          </p:cNvSpPr>
          <p:nvPr>
            <p:ph idx="14"/>
          </p:nvPr>
        </p:nvSpPr>
        <p:spPr>
          <a:xfrm>
            <a:off x="473719" y="2568633"/>
            <a:ext cx="8213081" cy="3448708"/>
          </a:xfrm>
        </p:spPr>
        <p:txBody>
          <a:bodyPr/>
          <a:lstStyle/>
          <a:p>
            <a:pPr lvl="2" indent="-230400" eaLnBrk="1" hangingPunct="1"/>
            <a:r>
              <a:rPr lang="en-US" altLang="en-US" sz="2000" dirty="0" smtClean="0">
                <a:latin typeface="+mn-lt"/>
                <a:cs typeface="Courier New" panose="02070309020205020404" pitchFamily="49" charset="0"/>
              </a:rPr>
              <a:t>Windows</a:t>
            </a:r>
            <a:r>
              <a:rPr lang="en-US" altLang="en-US" sz="2000" dirty="0">
                <a:latin typeface="+mn-lt"/>
                <a:cs typeface="Courier New" panose="02070309020205020404" pitchFamily="49" charset="0"/>
              </a:rPr>
              <a:t>:</a:t>
            </a:r>
            <a:br>
              <a:rPr lang="en-US" altLang="en-US" sz="2000" dirty="0">
                <a:latin typeface="+mn-lt"/>
                <a:cs typeface="Courier New" panose="02070309020205020404" pitchFamily="49" charset="0"/>
              </a:rPr>
            </a:br>
            <a:r>
              <a:rPr lang="en-US" altLang="en-US" sz="2000" dirty="0" smtClean="0">
                <a:latin typeface="+mn-lt"/>
                <a:cs typeface="Courier New" panose="02070309020205020404" pitchFamily="49" charset="0"/>
              </a:rPr>
              <a:t>writePictureTo(myPicture,</a:t>
            </a:r>
            <a:r>
              <a:rPr lang="en-US" altLang="en-US" sz="2000" dirty="0" smtClean="0">
                <a:cs typeface="Courier New" panose="02070309020205020404" pitchFamily="49" charset="0"/>
              </a:rPr>
              <a:t>“</a:t>
            </a:r>
            <a:r>
              <a:rPr lang="en-US" altLang="en-US" sz="2000" dirty="0" smtClean="0">
                <a:latin typeface="+mn-lt"/>
                <a:cs typeface="Courier New" panose="02070309020205020404" pitchFamily="49" charset="0"/>
              </a:rPr>
              <a:t>C</a:t>
            </a:r>
            <a:r>
              <a:rPr lang="en-US" altLang="en-US" sz="2000" dirty="0">
                <a:latin typeface="+mn-lt"/>
                <a:cs typeface="Courier New" panose="02070309020205020404" pitchFamily="49" charset="0"/>
              </a:rPr>
              <a:t>:/</a:t>
            </a:r>
            <a:r>
              <a:rPr lang="en-US" altLang="en-US" sz="2000" dirty="0" smtClean="0">
                <a:latin typeface="+mn-lt"/>
                <a:cs typeface="Courier New" panose="02070309020205020404" pitchFamily="49" charset="0"/>
              </a:rPr>
              <a:t>mediasources/my-picture.j</a:t>
            </a:r>
            <a:r>
              <a:rPr lang="en-US" altLang="en-US" sz="100" dirty="0" smtClean="0">
                <a:latin typeface="+mn-lt"/>
                <a:cs typeface="Courier New" panose="02070309020205020404" pitchFamily="49" charset="0"/>
              </a:rPr>
              <a:t> </a:t>
            </a:r>
            <a:r>
              <a:rPr lang="en-US" altLang="en-US" sz="2000" dirty="0" smtClean="0">
                <a:latin typeface="+mn-lt"/>
                <a:cs typeface="Courier New" panose="02070309020205020404" pitchFamily="49" charset="0"/>
              </a:rPr>
              <a:t>p</a:t>
            </a:r>
            <a:r>
              <a:rPr lang="en-US" altLang="en-US" sz="100" dirty="0" smtClean="0">
                <a:latin typeface="+mn-lt"/>
                <a:cs typeface="Courier New" panose="02070309020205020404" pitchFamily="49" charset="0"/>
              </a:rPr>
              <a:t> </a:t>
            </a:r>
            <a:r>
              <a:rPr lang="en-US" altLang="en-US" sz="2000" dirty="0" smtClean="0">
                <a:latin typeface="+mn-lt"/>
                <a:cs typeface="Courier New" panose="02070309020205020404" pitchFamily="49" charset="0"/>
              </a:rPr>
              <a:t>g”)</a:t>
            </a:r>
            <a:endParaRPr lang="en-US" altLang="en-US" sz="2000" dirty="0">
              <a:latin typeface="+mn-lt"/>
              <a:cs typeface="Courier New" panose="02070309020205020404" pitchFamily="49" charset="0"/>
            </a:endParaRPr>
          </a:p>
          <a:p>
            <a:pPr lvl="2" indent="-230400" eaLnBrk="1" hangingPunct="1"/>
            <a:r>
              <a:rPr lang="en-US" altLang="en-US" sz="2000" dirty="0" smtClean="0">
                <a:latin typeface="+mn-lt"/>
                <a:cs typeface="Courier New" panose="02070309020205020404" pitchFamily="49" charset="0"/>
              </a:rPr>
              <a:t>Mac</a:t>
            </a:r>
            <a:r>
              <a:rPr lang="en-US" altLang="en-US" sz="100" dirty="0" smtClean="0">
                <a:latin typeface="+mn-lt"/>
                <a:cs typeface="Courier New" panose="02070309020205020404" pitchFamily="49" charset="0"/>
              </a:rPr>
              <a:t> </a:t>
            </a:r>
            <a:r>
              <a:rPr lang="en-US" altLang="en-US" sz="2000" dirty="0" smtClean="0">
                <a:latin typeface="+mn-lt"/>
                <a:cs typeface="Courier New" panose="02070309020205020404" pitchFamily="49" charset="0"/>
              </a:rPr>
              <a:t>O</a:t>
            </a:r>
            <a:r>
              <a:rPr lang="en-US" altLang="en-US" sz="100" dirty="0" smtClean="0">
                <a:latin typeface="+mn-lt"/>
                <a:cs typeface="Courier New" panose="02070309020205020404" pitchFamily="49" charset="0"/>
              </a:rPr>
              <a:t> </a:t>
            </a:r>
            <a:r>
              <a:rPr lang="en-US" altLang="en-US" sz="2000" dirty="0" smtClean="0">
                <a:latin typeface="+mn-lt"/>
                <a:cs typeface="Courier New" panose="02070309020205020404" pitchFamily="49" charset="0"/>
              </a:rPr>
              <a:t>S</a:t>
            </a:r>
            <a:r>
              <a:rPr lang="en-US" altLang="en-US" sz="2000" dirty="0">
                <a:latin typeface="+mn-lt"/>
                <a:cs typeface="Courier New" panose="02070309020205020404" pitchFamily="49" charset="0"/>
              </a:rPr>
              <a:t>:</a:t>
            </a:r>
            <a:br>
              <a:rPr lang="en-US" altLang="en-US" sz="2000" dirty="0">
                <a:latin typeface="+mn-lt"/>
                <a:cs typeface="Courier New" panose="02070309020205020404" pitchFamily="49" charset="0"/>
              </a:rPr>
            </a:br>
            <a:r>
              <a:rPr lang="en-US" altLang="en-US" sz="2000" dirty="0">
                <a:latin typeface="+mn-lt"/>
                <a:cs typeface="Courier New" panose="02070309020205020404" pitchFamily="49" charset="0"/>
              </a:rPr>
              <a:t>writePictureTo(myPicture</a:t>
            </a:r>
            <a:r>
              <a:rPr lang="en-US" altLang="en-US" sz="2000" dirty="0" smtClean="0">
                <a:latin typeface="+mn-lt"/>
                <a:cs typeface="Courier New" panose="02070309020205020404" pitchFamily="49" charset="0"/>
              </a:rPr>
              <a:t>,</a:t>
            </a:r>
            <a:r>
              <a:rPr lang="en-US" altLang="en-US" sz="2000" dirty="0" smtClean="0">
                <a:cs typeface="Courier New" panose="02070309020205020404" pitchFamily="49" charset="0"/>
              </a:rPr>
              <a:t>“</a:t>
            </a:r>
            <a:r>
              <a:rPr lang="en-US" altLang="ja-JP" sz="2000" dirty="0" smtClean="0">
                <a:latin typeface="+mn-lt"/>
                <a:cs typeface="Courier New" panose="02070309020205020404" pitchFamily="49" charset="0"/>
              </a:rPr>
              <a:t>/home/users/guzdial/mediasources/my-picture.j</a:t>
            </a:r>
            <a:r>
              <a:rPr lang="en-US" altLang="ja-JP" sz="100" dirty="0" smtClean="0">
                <a:latin typeface="+mn-lt"/>
                <a:cs typeface="Courier New" panose="02070309020205020404" pitchFamily="49" charset="0"/>
              </a:rPr>
              <a:t> </a:t>
            </a:r>
            <a:r>
              <a:rPr lang="en-US" altLang="ja-JP" sz="2000" dirty="0" smtClean="0">
                <a:latin typeface="+mn-lt"/>
                <a:cs typeface="Courier New" panose="02070309020205020404" pitchFamily="49" charset="0"/>
              </a:rPr>
              <a:t>p</a:t>
            </a:r>
            <a:r>
              <a:rPr lang="en-US" altLang="ja-JP" sz="100" dirty="0" smtClean="0">
                <a:latin typeface="+mn-lt"/>
                <a:cs typeface="Courier New" panose="02070309020205020404" pitchFamily="49" charset="0"/>
              </a:rPr>
              <a:t> </a:t>
            </a:r>
            <a:r>
              <a:rPr lang="en-US" altLang="ja-JP" sz="2000" dirty="0" smtClean="0">
                <a:latin typeface="+mn-lt"/>
                <a:cs typeface="Courier New" panose="02070309020205020404" pitchFamily="49" charset="0"/>
              </a:rPr>
              <a:t>g”)</a:t>
            </a:r>
            <a:endParaRPr lang="en-US" altLang="ja-JP" sz="2000" dirty="0">
              <a:latin typeface="+mn-lt"/>
              <a:cs typeface="Courier New" panose="02070309020205020404" pitchFamily="49" charset="0"/>
            </a:endParaRPr>
          </a:p>
          <a:p>
            <a:pPr indent="-255600" eaLnBrk="1" hangingPunct="1"/>
            <a:r>
              <a:rPr lang="en-US" altLang="en-US" sz="2000" dirty="0">
                <a:latin typeface="+mn-lt"/>
              </a:rPr>
              <a:t>Writes the picture out as a </a:t>
            </a:r>
            <a:r>
              <a:rPr lang="en-US" altLang="en-US" sz="2000" dirty="0" smtClean="0">
                <a:latin typeface="+mn-lt"/>
              </a:rPr>
              <a:t>J</a:t>
            </a:r>
            <a:r>
              <a:rPr lang="en-US" altLang="en-US" sz="100" dirty="0" smtClean="0">
                <a:latin typeface="+mn-lt"/>
              </a:rPr>
              <a:t> </a:t>
            </a:r>
            <a:r>
              <a:rPr lang="en-US" altLang="en-US" sz="2000" dirty="0" smtClean="0">
                <a:latin typeface="+mn-lt"/>
              </a:rPr>
              <a:t>P</a:t>
            </a:r>
            <a:r>
              <a:rPr lang="en-US" altLang="en-US" sz="100" dirty="0" smtClean="0">
                <a:latin typeface="+mn-lt"/>
              </a:rPr>
              <a:t> </a:t>
            </a:r>
            <a:r>
              <a:rPr lang="en-US" altLang="en-US" sz="2000" dirty="0" smtClean="0">
                <a:latin typeface="+mn-lt"/>
              </a:rPr>
              <a:t>E</a:t>
            </a:r>
            <a:r>
              <a:rPr lang="en-US" altLang="en-US" sz="100" dirty="0" smtClean="0">
                <a:latin typeface="+mn-lt"/>
              </a:rPr>
              <a:t> </a:t>
            </a:r>
            <a:r>
              <a:rPr lang="en-US" altLang="en-US" sz="2000" dirty="0" smtClean="0">
                <a:latin typeface="+mn-lt"/>
              </a:rPr>
              <a:t>G</a:t>
            </a:r>
            <a:endParaRPr lang="en-US" altLang="en-US" sz="2000" dirty="0">
              <a:latin typeface="+mn-lt"/>
            </a:endParaRPr>
          </a:p>
          <a:p>
            <a:pPr indent="-255600" eaLnBrk="1" hangingPunct="1"/>
            <a:r>
              <a:rPr lang="en-US" altLang="en-US" sz="2000" dirty="0">
                <a:latin typeface="+mn-lt"/>
              </a:rPr>
              <a:t>Be sure to end your filename as </a:t>
            </a:r>
            <a:r>
              <a:rPr lang="en-US" altLang="ja-JP" sz="2000" dirty="0" smtClean="0">
                <a:latin typeface="+mn-lt"/>
              </a:rPr>
              <a:t>“.j</a:t>
            </a:r>
            <a:r>
              <a:rPr lang="en-US" altLang="ja-JP" sz="100" dirty="0" smtClean="0">
                <a:latin typeface="+mn-lt"/>
              </a:rPr>
              <a:t> </a:t>
            </a:r>
            <a:r>
              <a:rPr lang="en-US" altLang="ja-JP" sz="2000" dirty="0" smtClean="0">
                <a:latin typeface="+mn-lt"/>
              </a:rPr>
              <a:t>p</a:t>
            </a:r>
            <a:r>
              <a:rPr lang="en-US" altLang="ja-JP" sz="100" dirty="0" smtClean="0">
                <a:latin typeface="+mn-lt"/>
              </a:rPr>
              <a:t> </a:t>
            </a:r>
            <a:r>
              <a:rPr lang="en-US" altLang="ja-JP" sz="2000" dirty="0" smtClean="0">
                <a:latin typeface="+mn-lt"/>
              </a:rPr>
              <a:t>g”!</a:t>
            </a:r>
            <a:endParaRPr lang="en-US" altLang="ja-JP" sz="2000" dirty="0">
              <a:latin typeface="+mn-lt"/>
            </a:endParaRPr>
          </a:p>
          <a:p>
            <a:pPr indent="-255600" eaLnBrk="1" hangingPunct="1"/>
            <a:r>
              <a:rPr lang="en-US" altLang="en-US" sz="2000" dirty="0">
                <a:latin typeface="+mn-lt"/>
              </a:rPr>
              <a:t>If you </a:t>
            </a:r>
            <a:r>
              <a:rPr lang="en-US" altLang="en-US" sz="2000" dirty="0" smtClean="0">
                <a:latin typeface="+mn-lt"/>
              </a:rPr>
              <a:t>don</a:t>
            </a:r>
            <a:r>
              <a:rPr lang="fr-FR" altLang="ja-JP" sz="2000" dirty="0" smtClean="0">
                <a:latin typeface="+mn-lt"/>
              </a:rPr>
              <a:t>’</a:t>
            </a:r>
            <a:r>
              <a:rPr lang="en-US" altLang="ja-JP" sz="2000" dirty="0" smtClean="0">
                <a:latin typeface="+mn-lt"/>
              </a:rPr>
              <a:t>t </a:t>
            </a:r>
            <a:r>
              <a:rPr lang="en-US" altLang="ja-JP" sz="2000" dirty="0">
                <a:latin typeface="+mn-lt"/>
              </a:rPr>
              <a:t>specify a full </a:t>
            </a:r>
            <a:r>
              <a:rPr lang="en-US" altLang="ja-JP" sz="2000" dirty="0" smtClean="0">
                <a:latin typeface="+mn-lt"/>
              </a:rPr>
              <a:t>path, will </a:t>
            </a:r>
            <a:r>
              <a:rPr lang="en-US" altLang="ja-JP" sz="2000" dirty="0">
                <a:latin typeface="+mn-lt"/>
              </a:rPr>
              <a:t>be saved in the same directory as </a:t>
            </a:r>
            <a:r>
              <a:rPr lang="en-US" altLang="ja-JP" sz="2000" dirty="0" smtClean="0">
                <a:latin typeface="+mn-lt"/>
              </a:rPr>
              <a:t>J</a:t>
            </a:r>
            <a:r>
              <a:rPr lang="en-US" altLang="ja-JP" sz="100" dirty="0" smtClean="0">
                <a:latin typeface="+mn-lt"/>
              </a:rPr>
              <a:t> </a:t>
            </a:r>
            <a:r>
              <a:rPr lang="en-US" altLang="ja-JP" sz="2000" dirty="0" smtClean="0">
                <a:latin typeface="+mn-lt"/>
              </a:rPr>
              <a:t>E</a:t>
            </a:r>
            <a:r>
              <a:rPr lang="en-US" altLang="ja-JP" sz="100" dirty="0" smtClean="0">
                <a:latin typeface="+mn-lt"/>
              </a:rPr>
              <a:t> </a:t>
            </a:r>
            <a:r>
              <a:rPr lang="en-US" altLang="ja-JP" sz="2000" dirty="0" smtClean="0">
                <a:latin typeface="+mn-lt"/>
              </a:rPr>
              <a:t>S.</a:t>
            </a:r>
            <a:endParaRPr lang="en-US" altLang="en-US" sz="2000" dirty="0">
              <a:latin typeface="+mn-lt"/>
            </a:endParaRPr>
          </a:p>
        </p:txBody>
      </p:sp>
    </p:spTree>
    <p:extLst>
      <p:ext uri="{BB962C8B-B14F-4D97-AF65-F5344CB8AC3E}">
        <p14:creationId xmlns:p14="http://schemas.microsoft.com/office/powerpoint/2010/main" val="3021887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Increasing Red</a:t>
            </a:r>
            <a:endParaRPr lang="en-US" altLang="en-US" kern="1200" dirty="0">
              <a:latin typeface="Times New Roman" panose="02020603050405020304" pitchFamily="18" charset="0"/>
              <a:ea typeface="ＭＳ Ｐゴシック" charset="-128"/>
            </a:endParaRPr>
          </a:p>
        </p:txBody>
      </p:sp>
      <p:pic>
        <p:nvPicPr>
          <p:cNvPr id="9" name="Picture 8" descr="Computer code has 4 lines. The lines read as follows. Line 1. d e f, increase Red left parenthesis picture right parenthesis colon. Line 2, indented once. for p in get Pixels left parenthesis picture right parenthesis colon. Line 3, indented twice. value equals get Red left parenthesis p right parenthesis. Line 4, indented twice. set Red left parenthesis p comma value asterisk 1 period 2 right parenthesis."/>
          <p:cNvPicPr>
            <a:picLocks noChangeAspect="1"/>
          </p:cNvPicPr>
          <p:nvPr/>
        </p:nvPicPr>
        <p:blipFill rotWithShape="1">
          <a:blip r:embed="rId2"/>
          <a:srcRect l="4044" t="5837" b="8184"/>
          <a:stretch/>
        </p:blipFill>
        <p:spPr>
          <a:xfrm>
            <a:off x="484684" y="1814052"/>
            <a:ext cx="3499349" cy="1358078"/>
          </a:xfrm>
          <a:prstGeom prst="rect">
            <a:avLst/>
          </a:prstGeom>
        </p:spPr>
      </p:pic>
      <p:pic>
        <p:nvPicPr>
          <p:cNvPr id="7" name="Picture 7" descr="A photo of the face of a lady with splashes of green color over the 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52309" y="3369575"/>
            <a:ext cx="2114633" cy="2799570"/>
          </a:xfrm>
          <a:prstGeom prst="rect">
            <a:avLst/>
          </a:prstGeom>
          <a:noFill/>
          <a:ln>
            <a:noFill/>
          </a:ln>
        </p:spPr>
      </p:pic>
      <p:sp>
        <p:nvSpPr>
          <p:cNvPr id="3" name="Content Placeholder 2"/>
          <p:cNvSpPr>
            <a:spLocks noGrp="1"/>
          </p:cNvSpPr>
          <p:nvPr>
            <p:ph idx="1"/>
          </p:nvPr>
        </p:nvSpPr>
        <p:spPr>
          <a:xfrm>
            <a:off x="4131516" y="1617096"/>
            <a:ext cx="4702767" cy="2287775"/>
          </a:xfrm>
        </p:spPr>
        <p:txBody>
          <a:bodyPr wrap="square" lIns="91425" tIns="91425" rIns="91425" bIns="91425">
            <a:spAutoFit/>
          </a:bodyPr>
          <a:lstStyle/>
          <a:p>
            <a:pPr marL="0" lvl="0" indent="0" eaLnBrk="0" fontAlgn="base" hangingPunct="0">
              <a:spcBef>
                <a:spcPts val="1000"/>
              </a:spcBef>
              <a:spcAft>
                <a:spcPct val="0"/>
              </a:spcAft>
              <a:buNone/>
            </a:pPr>
            <a:r>
              <a:rPr lang="en-US" altLang="en-US" sz="2000" kern="1200" dirty="0">
                <a:solidFill>
                  <a:srgbClr val="000000"/>
                </a:solidFill>
                <a:latin typeface="Arial (Body)"/>
                <a:ea typeface="ＭＳ Ｐゴシック" charset="-128"/>
                <a:cs typeface="+mn-cs"/>
              </a:rPr>
              <a:t>What happened here?!?</a:t>
            </a:r>
          </a:p>
          <a:p>
            <a:pPr marL="0" lvl="0" indent="0" eaLnBrk="0" fontAlgn="base" hangingPunct="0">
              <a:spcBef>
                <a:spcPts val="1000"/>
              </a:spcBef>
              <a:spcAft>
                <a:spcPct val="0"/>
              </a:spcAft>
              <a:buNone/>
            </a:pPr>
            <a:r>
              <a:rPr lang="en-US" altLang="en-US" sz="2000" kern="1200" dirty="0" smtClean="0">
                <a:solidFill>
                  <a:srgbClr val="000000"/>
                </a:solidFill>
                <a:latin typeface="Arial (Body)"/>
                <a:ea typeface="ＭＳ Ｐゴシック" charset="-128"/>
                <a:cs typeface="+mn-cs"/>
              </a:rPr>
              <a:t>Remember </a:t>
            </a:r>
            <a:r>
              <a:rPr lang="en-US" altLang="en-US" sz="2000" kern="1200" dirty="0">
                <a:solidFill>
                  <a:srgbClr val="000000"/>
                </a:solidFill>
                <a:latin typeface="Arial (Body)"/>
                <a:ea typeface="ＭＳ Ｐゴシック" charset="-128"/>
                <a:cs typeface="+mn-cs"/>
              </a:rPr>
              <a:t>that the limit for redness is 255.</a:t>
            </a:r>
          </a:p>
          <a:p>
            <a:pPr marL="0" lvl="0" indent="0" eaLnBrk="0" fontAlgn="base" hangingPunct="0">
              <a:spcBef>
                <a:spcPts val="1000"/>
              </a:spcBef>
              <a:spcAft>
                <a:spcPct val="0"/>
              </a:spcAft>
              <a:buNone/>
            </a:pPr>
            <a:r>
              <a:rPr lang="en-US" altLang="en-US" sz="2000" kern="1200" dirty="0" smtClean="0">
                <a:solidFill>
                  <a:srgbClr val="000000"/>
                </a:solidFill>
                <a:latin typeface="Arial (Body)"/>
                <a:ea typeface="ＭＳ Ｐゴシック" charset="-128"/>
                <a:cs typeface="+mn-cs"/>
              </a:rPr>
              <a:t>If </a:t>
            </a:r>
            <a:r>
              <a:rPr lang="en-US" altLang="en-US" sz="2000" kern="1200" dirty="0">
                <a:solidFill>
                  <a:srgbClr val="000000"/>
                </a:solidFill>
                <a:latin typeface="Arial (Body)"/>
                <a:ea typeface="ＭＳ Ｐゴシック" charset="-128"/>
                <a:cs typeface="+mn-cs"/>
              </a:rPr>
              <a:t>you go </a:t>
            </a:r>
            <a:r>
              <a:rPr lang="en-US" altLang="en-US" sz="2000" b="1" kern="1200" dirty="0">
                <a:solidFill>
                  <a:srgbClr val="000000"/>
                </a:solidFill>
                <a:latin typeface="Arial (Body)"/>
                <a:ea typeface="ＭＳ Ｐゴシック" charset="-128"/>
                <a:cs typeface="+mn-cs"/>
              </a:rPr>
              <a:t>beyond</a:t>
            </a:r>
            <a:r>
              <a:rPr lang="en-US" altLang="en-US" sz="2000" kern="1200" dirty="0">
                <a:solidFill>
                  <a:srgbClr val="000000"/>
                </a:solidFill>
                <a:latin typeface="Arial (Body)"/>
                <a:ea typeface="ＭＳ Ｐゴシック" charset="-128"/>
                <a:cs typeface="+mn-cs"/>
              </a:rPr>
              <a:t> 255, all </a:t>
            </a:r>
            <a:r>
              <a:rPr lang="en-US" altLang="en-US" sz="2000" kern="1200" dirty="0" smtClean="0">
                <a:solidFill>
                  <a:srgbClr val="000000"/>
                </a:solidFill>
                <a:latin typeface="Arial (Body)"/>
                <a:ea typeface="ＭＳ Ｐゴシック" charset="-128"/>
                <a:cs typeface="+mn-cs"/>
              </a:rPr>
              <a:t>kinds </a:t>
            </a:r>
            <a:r>
              <a:rPr lang="en-US" altLang="en-US" sz="2000" kern="1200" dirty="0">
                <a:solidFill>
                  <a:srgbClr val="000000"/>
                </a:solidFill>
                <a:latin typeface="Arial (Body)"/>
                <a:ea typeface="ＭＳ Ｐゴシック" charset="-128"/>
                <a:cs typeface="+mn-cs"/>
              </a:rPr>
              <a:t>of weird things can happen if you have </a:t>
            </a:r>
            <a:r>
              <a:rPr lang="en-US" altLang="ja-JP" sz="2000" kern="1200" dirty="0" smtClean="0">
                <a:solidFill>
                  <a:srgbClr val="000000"/>
                </a:solidFill>
                <a:latin typeface="Arial (Body)"/>
                <a:ea typeface="ＭＳ Ｐゴシック" charset="-128"/>
                <a:cs typeface="+mn-cs"/>
              </a:rPr>
              <a:t>“Modulo” </a:t>
            </a:r>
            <a:r>
              <a:rPr lang="en-US" altLang="ja-JP" sz="2000" kern="1200" dirty="0">
                <a:solidFill>
                  <a:srgbClr val="000000"/>
                </a:solidFill>
                <a:latin typeface="Arial (Body)"/>
                <a:ea typeface="ＭＳ Ｐゴシック" charset="-128"/>
                <a:cs typeface="+mn-cs"/>
              </a:rPr>
              <a:t>checked in Options</a:t>
            </a:r>
            <a:r>
              <a:rPr lang="en-US" altLang="ja-JP" sz="2000" kern="1200" dirty="0" smtClean="0">
                <a:solidFill>
                  <a:srgbClr val="000000"/>
                </a:solidFill>
                <a:latin typeface="Arial (Body)"/>
                <a:ea typeface="ＭＳ Ｐゴシック" charset="-128"/>
                <a:cs typeface="+mn-cs"/>
              </a:rPr>
              <a:t>.</a:t>
            </a:r>
            <a:endParaRPr lang="en-US" altLang="ja-JP" sz="2000" kern="1200" dirty="0">
              <a:solidFill>
                <a:srgbClr val="000000"/>
              </a:solidFill>
              <a:latin typeface="Arial (Body)"/>
              <a:ea typeface="ＭＳ Ｐゴシック" charset="-128"/>
              <a:cs typeface="+mn-cs"/>
            </a:endParaRPr>
          </a:p>
        </p:txBody>
      </p:sp>
      <p:pic>
        <p:nvPicPr>
          <p:cNvPr id="8" name="Picture 2" descr="A screenshot of a dialogue box is titled, J E S Options. The options are listed as follows. Mode: normal. Font Size (1-72): 18. Line numbers: option is checked. Show indentation Help: option is checked. Show turn in menu: option is not checked. Logging: option is checked. Auto save on load: option is not checked. Save a backup copy on save: the option is checked. Modulo pixel color values by 256 (356 mod 256 = 100): the option is checked. Skin: metal. It has two buttons, Cancel and Done at the bott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400" y="4083814"/>
            <a:ext cx="2020165" cy="208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57513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altLang="en-US" dirty="0">
                <a:ea typeface="ＭＳ Ｐゴシック" charset="-128"/>
              </a:rPr>
              <a:t>How does </a:t>
            </a:r>
            <a:r>
              <a:rPr lang="en-US" altLang="en-US" dirty="0" smtClean="0">
                <a:ea typeface="ＭＳ Ｐゴシック" charset="-128"/>
              </a:rPr>
              <a:t>IncreaseRed Differ From DecreaseRed</a:t>
            </a:r>
            <a:r>
              <a:rPr lang="en-US" altLang="en-US" dirty="0">
                <a:ea typeface="ＭＳ Ｐゴシック" charset="-128"/>
              </a:rPr>
              <a:t>?</a:t>
            </a:r>
            <a:endParaRPr lang="en-US" dirty="0"/>
          </a:p>
        </p:txBody>
      </p:sp>
      <p:sp>
        <p:nvSpPr>
          <p:cNvPr id="3" name="Text Placeholder 2"/>
          <p:cNvSpPr>
            <a:spLocks noGrp="1"/>
          </p:cNvSpPr>
          <p:nvPr>
            <p:ph type="body" idx="1"/>
          </p:nvPr>
        </p:nvSpPr>
        <p:spPr>
          <a:xfrm>
            <a:off x="457200" y="1600200"/>
            <a:ext cx="8229600" cy="307773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Well, it does increase rather than decrease red, but other than that…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takes the same input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can also work for </a:t>
            </a:r>
            <a:r>
              <a:rPr lang="en-US" altLang="en-US" sz="2400" b="1" kern="1200" dirty="0">
                <a:solidFill>
                  <a:srgbClr val="000000"/>
                </a:solidFill>
                <a:latin typeface="Arial (Body)"/>
                <a:ea typeface="ＭＳ Ｐゴシック" charset="-128"/>
                <a:cs typeface="+mn-cs"/>
              </a:rPr>
              <a:t>any</a:t>
            </a:r>
            <a:r>
              <a:rPr lang="en-US" altLang="en-US" sz="2400" kern="1200" dirty="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picture</a:t>
            </a:r>
          </a:p>
          <a:p>
            <a:pPr lvl="2" fontAlgn="base">
              <a:spcAft>
                <a:spcPct val="0"/>
              </a:spcAft>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 specification of a </a:t>
            </a:r>
            <a:r>
              <a:rPr lang="en-US" altLang="ja-JP" sz="2400" b="1" kern="1200" dirty="0" smtClean="0">
                <a:solidFill>
                  <a:srgbClr val="000000"/>
                </a:solidFill>
                <a:latin typeface="Arial (Body)"/>
                <a:ea typeface="ＭＳ Ｐゴシック" charset="-128"/>
                <a:cs typeface="+mn-cs"/>
              </a:rPr>
              <a:t>process</a:t>
            </a:r>
            <a:r>
              <a:rPr lang="en-US" altLang="ja-JP" sz="2400" kern="1200" dirty="0" smtClean="0">
                <a:solidFill>
                  <a:srgbClr val="000000"/>
                </a:solidFill>
                <a:latin typeface="Arial (Body)"/>
                <a:ea typeface="ＭＳ Ｐゴシック" charset="-128"/>
                <a:cs typeface="+mn-cs"/>
              </a:rPr>
              <a:t> that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ll work for any picture</a:t>
            </a:r>
          </a:p>
          <a:p>
            <a:pPr lvl="2" fontAlgn="base">
              <a:spcAft>
                <a:spcPct val="0"/>
              </a:spcAft>
            </a:pPr>
            <a:r>
              <a:rPr lang="en-US" altLang="en-US" sz="2400" kern="1200" dirty="0" smtClean="0">
                <a:solidFill>
                  <a:srgbClr val="000000"/>
                </a:solidFill>
                <a:latin typeface="Arial (Body)"/>
                <a:ea typeface="ＭＳ Ｐゴシック" charset="-128"/>
                <a:cs typeface="+mn-cs"/>
              </a:rPr>
              <a:t>There</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nothing specific to a specific picture here.</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3365501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Luminance Vs. Color</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idx="1"/>
          </p:nvPr>
        </p:nvSpPr>
        <p:spPr>
          <a:xfrm>
            <a:off x="457200" y="1548063"/>
            <a:ext cx="4038600" cy="4531980"/>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rPr>
              <a:t>We perceive </a:t>
            </a:r>
            <a:r>
              <a:rPr lang="en-US" altLang="en-US" sz="2000" b="1" kern="1200" dirty="0">
                <a:solidFill>
                  <a:srgbClr val="000000"/>
                </a:solidFill>
                <a:latin typeface="+mn-lt"/>
                <a:ea typeface="ＭＳ Ｐゴシック" charset="-128"/>
              </a:rPr>
              <a:t>borders</a:t>
            </a:r>
            <a:r>
              <a:rPr lang="en-US" altLang="en-US" sz="2000" kern="1200" dirty="0">
                <a:solidFill>
                  <a:srgbClr val="000000"/>
                </a:solidFill>
                <a:latin typeface="+mn-lt"/>
                <a:ea typeface="ＭＳ Ｐゴシック" charset="-128"/>
              </a:rPr>
              <a:t> of things, motion, depth via </a:t>
            </a:r>
            <a:r>
              <a:rPr lang="en-US" altLang="en-US" sz="2000" b="1" kern="1200" dirty="0">
                <a:solidFill>
                  <a:srgbClr val="000000"/>
                </a:solidFill>
                <a:latin typeface="+mn-lt"/>
                <a:ea typeface="ＭＳ Ｐゴシック" charset="-128"/>
              </a:rPr>
              <a:t>luminance</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cs typeface="+mn-cs"/>
              </a:rPr>
              <a:t>Luminance is </a:t>
            </a:r>
            <a:r>
              <a:rPr lang="en-US" altLang="en-US" sz="2000" b="1" kern="1200" dirty="0">
                <a:solidFill>
                  <a:srgbClr val="000000"/>
                </a:solidFill>
                <a:latin typeface="+mn-lt"/>
                <a:ea typeface="ＭＳ Ｐゴシック" charset="-128"/>
                <a:cs typeface="+mn-cs"/>
              </a:rPr>
              <a:t>not</a:t>
            </a:r>
            <a:r>
              <a:rPr lang="en-US" altLang="en-US" sz="2000" kern="1200" dirty="0">
                <a:solidFill>
                  <a:srgbClr val="000000"/>
                </a:solidFill>
                <a:latin typeface="+mn-lt"/>
                <a:ea typeface="ＭＳ Ｐゴシック" charset="-128"/>
                <a:cs typeface="+mn-cs"/>
              </a:rPr>
              <a:t> the amount of light, but our </a:t>
            </a:r>
            <a:r>
              <a:rPr lang="en-US" altLang="en-US" sz="2000" b="1" kern="1200" dirty="0">
                <a:solidFill>
                  <a:srgbClr val="000000"/>
                </a:solidFill>
                <a:latin typeface="+mn-lt"/>
                <a:ea typeface="ＭＳ Ｐゴシック" charset="-128"/>
                <a:cs typeface="+mn-cs"/>
              </a:rPr>
              <a:t>perception</a:t>
            </a:r>
            <a:r>
              <a:rPr lang="en-US" altLang="en-US" sz="2000" kern="1200" dirty="0">
                <a:solidFill>
                  <a:srgbClr val="000000"/>
                </a:solidFill>
                <a:latin typeface="+mn-lt"/>
                <a:ea typeface="ＭＳ Ｐゴシック" charset="-128"/>
                <a:cs typeface="+mn-cs"/>
              </a:rPr>
              <a:t> of the amount of light.</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cs typeface="+mn-cs"/>
              </a:rPr>
              <a:t>We see blue as </a:t>
            </a:r>
            <a:r>
              <a:rPr lang="en-US" altLang="ja-JP" sz="2000" kern="1200" dirty="0" smtClean="0">
                <a:solidFill>
                  <a:srgbClr val="000000"/>
                </a:solidFill>
                <a:latin typeface="+mn-lt"/>
                <a:ea typeface="ＭＳ Ｐゴシック" charset="-128"/>
                <a:cs typeface="+mn-cs"/>
              </a:rPr>
              <a:t>“darker” </a:t>
            </a:r>
            <a:r>
              <a:rPr lang="en-US" altLang="ja-JP" sz="2000" kern="1200" dirty="0">
                <a:solidFill>
                  <a:srgbClr val="000000"/>
                </a:solidFill>
                <a:latin typeface="+mn-lt"/>
                <a:ea typeface="ＭＳ Ｐゴシック" charset="-128"/>
                <a:cs typeface="+mn-cs"/>
              </a:rPr>
              <a:t>than red, even if same amount of light.</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rPr>
              <a:t>Much of our luminance perception is based on comparison to backgrounds, not raw values.</a:t>
            </a:r>
          </a:p>
        </p:txBody>
      </p:sp>
      <p:pic>
        <p:nvPicPr>
          <p:cNvPr id="9" name="Picture 8" descr="A rectangular representation has a darker shade on the left and a lighter shade on the right. The separation between the two regions is notice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745" y="1742406"/>
            <a:ext cx="4054191" cy="1993565"/>
          </a:xfrm>
          <a:prstGeom prst="rect">
            <a:avLst/>
          </a:prstGeom>
        </p:spPr>
      </p:pic>
      <p:sp>
        <p:nvSpPr>
          <p:cNvPr id="4" name="Content Placeholder 3"/>
          <p:cNvSpPr>
            <a:spLocks noGrp="1"/>
          </p:cNvSpPr>
          <p:nvPr>
            <p:ph idx="13"/>
          </p:nvPr>
        </p:nvSpPr>
        <p:spPr>
          <a:xfrm>
            <a:off x="5250781" y="4455695"/>
            <a:ext cx="3352800" cy="1415742"/>
          </a:xfrm>
        </p:spPr>
        <p:txBody>
          <a:bodyPr wrap="square" lIns="91425" tIns="91425" rIns="91425" bIns="91425">
            <a:spAutoFit/>
          </a:bodyPr>
          <a:lstStyle/>
          <a:p>
            <a:pPr marL="0" lvl="0" indent="0" eaLnBrk="0" fontAlgn="base" hangingPunct="0">
              <a:spcAft>
                <a:spcPct val="0"/>
              </a:spcAft>
              <a:buNone/>
            </a:pPr>
            <a:r>
              <a:rPr lang="en-US" altLang="en-US" sz="2000" kern="1200" dirty="0">
                <a:solidFill>
                  <a:srgbClr val="000000"/>
                </a:solidFill>
                <a:latin typeface="Arial (Body)"/>
                <a:ea typeface="ＭＳ Ｐゴシック" charset="-128"/>
                <a:cs typeface="+mn-cs"/>
              </a:rPr>
              <a:t>Luminance is actually </a:t>
            </a:r>
            <a:r>
              <a:rPr lang="en-US" altLang="en-US" sz="2000" b="1" kern="1200" dirty="0">
                <a:solidFill>
                  <a:srgbClr val="000000"/>
                </a:solidFill>
                <a:latin typeface="Arial (Body)"/>
                <a:ea typeface="ＭＳ Ｐゴシック" charset="-128"/>
                <a:cs typeface="+mn-cs"/>
              </a:rPr>
              <a:t>color blind</a:t>
            </a:r>
            <a:r>
              <a:rPr lang="en-US" altLang="en-US" sz="2000" kern="1200" dirty="0">
                <a:solidFill>
                  <a:srgbClr val="000000"/>
                </a:solidFill>
                <a:latin typeface="Arial (Body)"/>
                <a:ea typeface="ＭＳ Ｐゴシック" charset="-128"/>
                <a:cs typeface="+mn-cs"/>
              </a:rPr>
              <a:t>. Completely different part of the brain does luminance vs. color.</a:t>
            </a:r>
          </a:p>
        </p:txBody>
      </p:sp>
    </p:spTree>
    <p:extLst>
      <p:ext uri="{BB962C8B-B14F-4D97-AF65-F5344CB8AC3E}">
        <p14:creationId xmlns:p14="http://schemas.microsoft.com/office/powerpoint/2010/main" val="40809560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Clearing Blue</a:t>
            </a:r>
            <a:endParaRPr lang="en-US" altLang="en-US" kern="1200" dirty="0">
              <a:latin typeface="Times New Roman" panose="02020603050405020304" pitchFamily="18" charset="0"/>
              <a:ea typeface="ＭＳ Ｐゴシック" charset="-128"/>
            </a:endParaRPr>
          </a:p>
        </p:txBody>
      </p:sp>
      <p:pic>
        <p:nvPicPr>
          <p:cNvPr id="8" name="Picture 7" descr="Computer code has 3 lines. The lines read as follows. Line 1. d e f clear Blue left parenthesis picture right parenthesis. Line 2, indented once. for p in get Pixels left parenthesis picture right parenthesis. Line 3, indented twice. set Blue left parenthesis p comma 0 right parenthesis."/>
          <p:cNvPicPr>
            <a:picLocks noChangeAspect="1"/>
          </p:cNvPicPr>
          <p:nvPr/>
        </p:nvPicPr>
        <p:blipFill rotWithShape="1">
          <a:blip r:embed="rId2"/>
          <a:srcRect l="3676" r="4043" b="10346"/>
          <a:stretch/>
        </p:blipFill>
        <p:spPr>
          <a:xfrm>
            <a:off x="457200" y="1601878"/>
            <a:ext cx="3701845" cy="1229809"/>
          </a:xfrm>
          <a:prstGeom prst="rect">
            <a:avLst/>
          </a:prstGeom>
        </p:spPr>
      </p:pic>
      <p:sp>
        <p:nvSpPr>
          <p:cNvPr id="4" name="Content Placeholder 3"/>
          <p:cNvSpPr>
            <a:spLocks noGrp="1"/>
          </p:cNvSpPr>
          <p:nvPr>
            <p:ph type="body" idx="1"/>
          </p:nvPr>
        </p:nvSpPr>
        <p:spPr>
          <a:xfrm>
            <a:off x="457200" y="3026857"/>
            <a:ext cx="4278086" cy="1854323"/>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Again, this will work for any picture.</a:t>
            </a:r>
          </a:p>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Try stepping through this one yourself</a:t>
            </a:r>
            <a:r>
              <a:rPr lang="en-US" altLang="en-US" sz="2400" kern="1200" dirty="0" smtClean="0">
                <a:solidFill>
                  <a:srgbClr val="000000"/>
                </a:solidFill>
                <a:latin typeface="Arial (Body)"/>
                <a:ea typeface="ＭＳ Ｐゴシック" charset="-128"/>
                <a:cs typeface="+mn-cs"/>
              </a:rPr>
              <a:t>!</a:t>
            </a:r>
          </a:p>
        </p:txBody>
      </p:sp>
      <p:pic>
        <p:nvPicPr>
          <p:cNvPr id="6" name="Picture 5" descr="A photo of la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57800" y="1660358"/>
            <a:ext cx="2819400" cy="3733800"/>
          </a:xfrm>
          <a:prstGeom prst="rect">
            <a:avLst/>
          </a:prstGeom>
          <a:noFill/>
          <a:ln>
            <a:noFill/>
          </a:ln>
        </p:spPr>
      </p:pic>
    </p:spTree>
    <p:extLst>
      <p:ext uri="{BB962C8B-B14F-4D97-AF65-F5344CB8AC3E}">
        <p14:creationId xmlns:p14="http://schemas.microsoft.com/office/powerpoint/2010/main" val="38965787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ea typeface="ＭＳ Ｐゴシック" charset="-128"/>
              </a:rPr>
              <a:t>How </a:t>
            </a:r>
            <a:r>
              <a:rPr lang="en-US" altLang="en-US" dirty="0" smtClean="0">
                <a:ea typeface="ＭＳ Ｐゴシック" charset="-128"/>
              </a:rPr>
              <a:t>Many Bytes </a:t>
            </a:r>
            <a:r>
              <a:rPr lang="en-US" altLang="en-US" dirty="0">
                <a:ea typeface="ＭＳ Ｐゴシック" charset="-128"/>
              </a:rPr>
              <a:t>are in a 1024x768 </a:t>
            </a:r>
            <a:r>
              <a:rPr lang="en-US" altLang="en-US" dirty="0" smtClean="0">
                <a:ea typeface="ＭＳ Ｐゴシック" charset="-128"/>
              </a:rPr>
              <a:t>Image</a:t>
            </a:r>
            <a:r>
              <a:rPr lang="en-US" altLang="en-US" dirty="0">
                <a:ea typeface="ＭＳ Ｐゴシック" charset="-128"/>
              </a:rPr>
              <a:t>?</a:t>
            </a:r>
            <a:endParaRPr lang="en-US" dirty="0"/>
          </a:p>
        </p:txBody>
      </p:sp>
      <p:sp>
        <p:nvSpPr>
          <p:cNvPr id="4" name="Text Placeholder 3"/>
          <p:cNvSpPr>
            <a:spLocks noGrp="1"/>
          </p:cNvSpPr>
          <p:nvPr>
            <p:ph type="body" idx="1"/>
          </p:nvPr>
        </p:nvSpPr>
        <p:spPr>
          <a:xfrm>
            <a:off x="457200" y="1600200"/>
            <a:ext cx="2551471" cy="4525963"/>
          </a:xfrm>
        </p:spPr>
        <p:txBody>
          <a:bodyPr/>
          <a:lstStyle/>
          <a:p>
            <a:pPr marL="0" indent="0">
              <a:buNone/>
            </a:pPr>
            <a:r>
              <a:rPr lang="en-US" altLang="en-US" sz="2400" dirty="0" smtClean="0">
                <a:solidFill>
                  <a:schemeClr val="tx2"/>
                </a:solidFill>
                <a:latin typeface="+mn-lt"/>
                <a:ea typeface="ＭＳ Ｐゴシック" charset="-128"/>
              </a:rPr>
              <a:t>(1)</a:t>
            </a:r>
            <a:r>
              <a:rPr lang="en-US" altLang="en-US" sz="2400" dirty="0" smtClean="0">
                <a:latin typeface="+mn-lt"/>
                <a:ea typeface="ＭＳ Ｐゴシック" charset="-128"/>
              </a:rPr>
              <a:t> 786,432</a:t>
            </a:r>
            <a:endParaRPr lang="en-US" altLang="en-US" sz="2400" dirty="0">
              <a:latin typeface="+mn-lt"/>
              <a:ea typeface="ＭＳ Ｐゴシック" charset="-128"/>
            </a:endParaRPr>
          </a:p>
          <a:p>
            <a:pPr marL="0" indent="0">
              <a:buNone/>
            </a:pPr>
            <a:r>
              <a:rPr lang="en-US" altLang="en-US" sz="2400" dirty="0" smtClean="0">
                <a:solidFill>
                  <a:schemeClr val="tx2"/>
                </a:solidFill>
                <a:latin typeface="+mn-lt"/>
                <a:ea typeface="ＭＳ Ｐゴシック" charset="-128"/>
              </a:rPr>
              <a:t>(2) </a:t>
            </a:r>
            <a:r>
              <a:rPr lang="en-US" altLang="en-US" sz="2400" dirty="0" smtClean="0">
                <a:latin typeface="+mn-lt"/>
                <a:ea typeface="ＭＳ Ｐゴシック" charset="-128"/>
              </a:rPr>
              <a:t>2,359,296</a:t>
            </a:r>
            <a:endParaRPr lang="en-US" altLang="en-US" sz="2400" dirty="0">
              <a:latin typeface="+mn-lt"/>
              <a:ea typeface="ＭＳ Ｐゴシック" charset="-128"/>
            </a:endParaRPr>
          </a:p>
          <a:p>
            <a:pPr marL="0" indent="0">
              <a:buNone/>
            </a:pPr>
            <a:r>
              <a:rPr lang="en-US" altLang="en-US" sz="2400" dirty="0" smtClean="0">
                <a:solidFill>
                  <a:schemeClr val="tx2"/>
                </a:solidFill>
                <a:latin typeface="+mn-lt"/>
                <a:ea typeface="ＭＳ Ｐゴシック" charset="-128"/>
              </a:rPr>
              <a:t>(3) </a:t>
            </a:r>
            <a:r>
              <a:rPr lang="en-US" altLang="en-US" sz="2400" dirty="0" smtClean="0">
                <a:latin typeface="+mn-lt"/>
                <a:ea typeface="ＭＳ Ｐゴシック" charset="-128"/>
              </a:rPr>
              <a:t>18,874,368</a:t>
            </a:r>
            <a:endParaRPr lang="en-US" altLang="en-US" sz="2400" dirty="0">
              <a:latin typeface="+mn-lt"/>
              <a:ea typeface="ＭＳ Ｐゴシック" charset="-128"/>
            </a:endParaRPr>
          </a:p>
          <a:p>
            <a:pPr marL="0" indent="0">
              <a:buNone/>
            </a:pPr>
            <a:r>
              <a:rPr lang="en-US" altLang="en-US" sz="2400" dirty="0" smtClean="0">
                <a:solidFill>
                  <a:schemeClr val="tx2"/>
                </a:solidFill>
                <a:latin typeface="+mn-lt"/>
                <a:ea typeface="ＭＳ Ｐゴシック" charset="-128"/>
              </a:rPr>
              <a:t>(4) </a:t>
            </a:r>
            <a:r>
              <a:rPr lang="en-US" altLang="en-US" sz="2400" dirty="0" smtClean="0">
                <a:latin typeface="+mn-lt"/>
                <a:ea typeface="ＭＳ Ｐゴシック" charset="-128"/>
              </a:rPr>
              <a:t>1M</a:t>
            </a:r>
            <a:r>
              <a:rPr lang="en-US" altLang="en-US" sz="100" dirty="0" smtClean="0">
                <a:latin typeface="+mn-lt"/>
                <a:ea typeface="ＭＳ Ｐゴシック" charset="-128"/>
              </a:rPr>
              <a:t> </a:t>
            </a:r>
            <a:r>
              <a:rPr lang="en-US" altLang="en-US" sz="2400" dirty="0" smtClean="0">
                <a:latin typeface="+mn-lt"/>
                <a:ea typeface="ＭＳ Ｐゴシック" charset="-128"/>
              </a:rPr>
              <a:t>P</a:t>
            </a:r>
          </a:p>
        </p:txBody>
      </p:sp>
      <p:pic>
        <p:nvPicPr>
          <p:cNvPr id="10" name="Picture 9" descr="Boxes in varying shades with corresponding numbers. Box numbered 1 is in the shade of light green. Box numbered 2 is in shade of pink. Box numbered 3 is in shade of orange. Box numbered 4 is in shade of dark green."/>
          <p:cNvPicPr>
            <a:picLocks noChangeAspect="1"/>
          </p:cNvPicPr>
          <p:nvPr/>
        </p:nvPicPr>
        <p:blipFill>
          <a:blip r:embed="rId3"/>
          <a:stretch>
            <a:fillRect/>
          </a:stretch>
        </p:blipFill>
        <p:spPr>
          <a:xfrm>
            <a:off x="3091745" y="1704109"/>
            <a:ext cx="434852" cy="3168213"/>
          </a:xfrm>
          <a:prstGeom prst="rect">
            <a:avLst/>
          </a:prstGeom>
        </p:spPr>
      </p:pic>
    </p:spTree>
    <p:extLst>
      <p:ext uri="{BB962C8B-B14F-4D97-AF65-F5344CB8AC3E}">
        <p14:creationId xmlns:p14="http://schemas.microsoft.com/office/powerpoint/2010/main" val="16322501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eaLnBrk="0" fontAlgn="base" hangingPunct="0">
              <a:spcBef>
                <a:spcPct val="20000"/>
              </a:spcBef>
              <a:spcAft>
                <a:spcPct val="0"/>
              </a:spcAft>
              <a:buClr>
                <a:srgbClr val="0BD0D9"/>
              </a:buClr>
              <a:buSzPct val="95000"/>
            </a:pPr>
            <a:r>
              <a:rPr lang="en-US" altLang="en-US" kern="1200" dirty="0" smtClean="0">
                <a:latin typeface="Times New Roman" panose="02020603050405020304" pitchFamily="18" charset="0"/>
                <a:ea typeface="ＭＳ Ｐゴシック" charset="-128"/>
              </a:rPr>
              <a:t>Which One of the Below Pictures Was Generated from This Function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pic>
        <p:nvPicPr>
          <p:cNvPr id="18" name="Picture 17" descr="Computer code has 3 lines. The lines read as follows. Line 1. d e f, change 2 left parenthesis picture right parenthesis colon. Line 2, indented once. for pixel in get Pixels left parenthesis picture right parenthesis. Line 3, indented twice. set Blue left parenthesis pixel comma 0 right parenthesis."/>
          <p:cNvPicPr>
            <a:picLocks noChangeAspect="1"/>
          </p:cNvPicPr>
          <p:nvPr/>
        </p:nvPicPr>
        <p:blipFill rotWithShape="1">
          <a:blip r:embed="rId3"/>
          <a:srcRect t="5756" b="8951"/>
          <a:stretch/>
        </p:blipFill>
        <p:spPr>
          <a:xfrm>
            <a:off x="611771" y="1620510"/>
            <a:ext cx="3753854" cy="1253614"/>
          </a:xfrm>
          <a:prstGeom prst="rect">
            <a:avLst/>
          </a:prstGeom>
        </p:spPr>
      </p:pic>
      <p:pic>
        <p:nvPicPr>
          <p:cNvPr id="9" name="Picture 1" descr="A photo of tombstones. "/>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71362" y="1524587"/>
            <a:ext cx="1859098" cy="139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Four photos of tombstones compiled to show the color difference. Photos are arranged in clockwise with corresponding numbers 2, 4, 3, and 1. Photo in top right shows the change after the application of pink color. Photo in bottom right shows the change after the application of dark green color. Photo in bottom left shows the change after the application of orange color. Photo in top left shows the change after the application of light green color."/>
          <p:cNvPicPr>
            <a:picLocks noChangeAspect="1"/>
          </p:cNvPicPr>
          <p:nvPr/>
        </p:nvPicPr>
        <p:blipFill>
          <a:blip r:embed="rId5"/>
          <a:stretch>
            <a:fillRect/>
          </a:stretch>
        </p:blipFill>
        <p:spPr>
          <a:xfrm>
            <a:off x="1713456" y="3203741"/>
            <a:ext cx="5041829" cy="2944623"/>
          </a:xfrm>
          <a:prstGeom prst="rect">
            <a:avLst/>
          </a:prstGeom>
        </p:spPr>
      </p:pic>
    </p:spTree>
    <p:extLst>
      <p:ext uri="{BB962C8B-B14F-4D97-AF65-F5344CB8AC3E}">
        <p14:creationId xmlns:p14="http://schemas.microsoft.com/office/powerpoint/2010/main" val="10882835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eaLnBrk="0" fontAlgn="base" hangingPunct="0">
              <a:spcBef>
                <a:spcPct val="20000"/>
              </a:spcBef>
              <a:spcAft>
                <a:spcPct val="0"/>
              </a:spcAft>
              <a:buClr>
                <a:srgbClr val="0BD0D9"/>
              </a:buClr>
              <a:buSzPct val="95000"/>
            </a:pPr>
            <a:r>
              <a:rPr lang="en-US" altLang="en-US" kern="1200" dirty="0" smtClean="0">
                <a:latin typeface="Times New Roman" panose="02020603050405020304" pitchFamily="18" charset="0"/>
                <a:ea typeface="ＭＳ Ｐゴシック" charset="-128"/>
              </a:rPr>
              <a:t>Which One of the Below Pictures Was Generated from This Function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pic>
        <p:nvPicPr>
          <p:cNvPr id="5" name="Picture 4" descr="Computer code has 3 lines. The lines read as follows. Line 1. d e f change 3 left parenthesis picture right parenthesis colon. Line 2, indented once. for pixel in get pixels left parenthesis picture right parenthesis colon. Line 3, indented twice. set Green left parenthesis pixel comma 2 asterisk get green left parenthesis pixel right parenthesis right parenthesis."/>
          <p:cNvPicPr>
            <a:picLocks noChangeAspect="1"/>
          </p:cNvPicPr>
          <p:nvPr/>
        </p:nvPicPr>
        <p:blipFill rotWithShape="1">
          <a:blip r:embed="rId3"/>
          <a:srcRect l="2382" t="5245" r="2505" b="6089"/>
          <a:stretch/>
        </p:blipFill>
        <p:spPr>
          <a:xfrm>
            <a:off x="766915" y="1563329"/>
            <a:ext cx="4041059" cy="1209368"/>
          </a:xfrm>
          <a:prstGeom prst="rect">
            <a:avLst/>
          </a:prstGeom>
        </p:spPr>
      </p:pic>
      <p:pic>
        <p:nvPicPr>
          <p:cNvPr id="9" name="Picture 1" descr="A photo of tombstone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79200" y="1470851"/>
            <a:ext cx="1859098" cy="139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Four photos of tombstones compiled to show the color difference. Photos are arranged in clockwise with corresponding numbers 2, 4, 3, and 1. Photo in top right shows the change after the application of pink color. Photo in bottom right shows the change after the application of dark green color. Photo in bottom left shows the change after the application of orange color. Photo in top left shows the change after the application of light green color."/>
          <p:cNvPicPr>
            <a:picLocks noChangeAspect="1"/>
          </p:cNvPicPr>
          <p:nvPr/>
        </p:nvPicPr>
        <p:blipFill>
          <a:blip r:embed="rId5"/>
          <a:stretch>
            <a:fillRect/>
          </a:stretch>
        </p:blipFill>
        <p:spPr>
          <a:xfrm>
            <a:off x="2057182" y="3115854"/>
            <a:ext cx="5029636" cy="2944623"/>
          </a:xfrm>
          <a:prstGeom prst="rect">
            <a:avLst/>
          </a:prstGeom>
        </p:spPr>
      </p:pic>
    </p:spTree>
    <p:extLst>
      <p:ext uri="{BB962C8B-B14F-4D97-AF65-F5344CB8AC3E}">
        <p14:creationId xmlns:p14="http://schemas.microsoft.com/office/powerpoint/2010/main" val="9637625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Can We Combine These? Why Not!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4050632" cy="460892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How do we turn this beach scene into a sunset?</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What happens at sunset?</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At first, I tried increasing the red, but that made things like red specks in the sand </a:t>
            </a:r>
            <a:r>
              <a:rPr lang="pt-BR" altLang="en-US" sz="2000" kern="1200" dirty="0" smtClean="0">
                <a:solidFill>
                  <a:srgbClr val="000000"/>
                </a:solidFill>
                <a:latin typeface="Arial (Body)"/>
                <a:ea typeface="ＭＳ Ｐゴシック" charset="-128"/>
                <a:cs typeface="+mn-cs"/>
              </a:rPr>
              <a:t>REALLY </a:t>
            </a:r>
            <a:r>
              <a:rPr lang="en-US" altLang="en-US" sz="2000" kern="1200" dirty="0" smtClean="0">
                <a:solidFill>
                  <a:srgbClr val="000000"/>
                </a:solidFill>
                <a:latin typeface="Arial (Body)"/>
                <a:ea typeface="ＭＳ Ｐゴシック" charset="-128"/>
                <a:cs typeface="+mn-cs"/>
              </a:rPr>
              <a:t>prominent</a:t>
            </a:r>
            <a:r>
              <a:rPr lang="en-US" altLang="en-US" sz="2000" kern="1200" dirty="0">
                <a:solidFill>
                  <a:srgbClr val="000000"/>
                </a:solidFill>
                <a:latin typeface="Arial (Body)"/>
                <a:ea typeface="ＭＳ Ｐゴシック" charset="-128"/>
                <a:cs typeface="+mn-cs"/>
              </a:rPr>
              <a:t>.</a:t>
            </a:r>
          </a:p>
          <a:p>
            <a:pPr lvl="2" fontAlgn="base">
              <a:spcAft>
                <a:spcPct val="0"/>
              </a:spcAft>
            </a:pPr>
            <a:r>
              <a:rPr lang="en-US" altLang="en-US" sz="2000" kern="1200" dirty="0">
                <a:solidFill>
                  <a:srgbClr val="000000"/>
                </a:solidFill>
                <a:latin typeface="Arial (Body)"/>
                <a:ea typeface="ＭＳ Ｐゴシック" charset="-128"/>
                <a:cs typeface="+mn-cs"/>
              </a:rPr>
              <a:t>That </a:t>
            </a:r>
            <a:r>
              <a:rPr lang="en-US" altLang="en-US" sz="2000" kern="1200" dirty="0" smtClean="0">
                <a:solidFill>
                  <a:srgbClr val="000000"/>
                </a:solidFill>
                <a:latin typeface="Arial (Body)"/>
                <a:ea typeface="ＭＳ Ｐゴシック" charset="-128"/>
                <a:cs typeface="+mn-cs"/>
              </a:rPr>
              <a:t>can</a:t>
            </a:r>
            <a:r>
              <a:rPr lang="fr-FR" altLang="ja-JP" sz="2000" kern="1200" dirty="0" smtClean="0">
                <a:solidFill>
                  <a:srgbClr val="000000"/>
                </a:solidFill>
                <a:latin typeface="Arial (Body)"/>
                <a:ea typeface="ＭＳ Ｐゴシック" charset="-128"/>
                <a:cs typeface="+mn-cs"/>
              </a:rPr>
              <a:t>’</a:t>
            </a:r>
            <a:r>
              <a:rPr lang="en-US" altLang="ja-JP" sz="2000" kern="1200" dirty="0" smtClean="0">
                <a:solidFill>
                  <a:srgbClr val="000000"/>
                </a:solidFill>
                <a:latin typeface="Arial (Body)"/>
                <a:ea typeface="ＭＳ Ｐゴシック" charset="-128"/>
                <a:cs typeface="+mn-cs"/>
              </a:rPr>
              <a:t>t </a:t>
            </a:r>
            <a:r>
              <a:rPr lang="en-US" altLang="ja-JP" sz="2000" kern="1200" dirty="0">
                <a:solidFill>
                  <a:srgbClr val="000000"/>
                </a:solidFill>
                <a:latin typeface="Arial (Body)"/>
                <a:ea typeface="ＭＳ Ｐゴシック" charset="-128"/>
                <a:cs typeface="+mn-cs"/>
              </a:rPr>
              <a:t>be how it really works</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New Theory: As the sun sets, less blue and green is visible, which makes things look more red.</a:t>
            </a:r>
          </a:p>
        </p:txBody>
      </p:sp>
      <p:pic>
        <p:nvPicPr>
          <p:cNvPr id="5" name="Picture 6" descr="A photo of a be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907973" y="2447952"/>
            <a:ext cx="3671455" cy="2356716"/>
          </a:xfrm>
          <a:prstGeom prst="rect">
            <a:avLst/>
          </a:prstGeom>
          <a:noFill/>
          <a:ln>
            <a:noFill/>
          </a:ln>
        </p:spPr>
      </p:pic>
    </p:spTree>
    <p:extLst>
      <p:ext uri="{BB962C8B-B14F-4D97-AF65-F5344CB8AC3E}">
        <p14:creationId xmlns:p14="http://schemas.microsoft.com/office/powerpoint/2010/main" val="15138667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Sunset-Generation Function</a:t>
            </a:r>
            <a:endParaRPr lang="en-US" altLang="en-US" kern="1200" dirty="0">
              <a:latin typeface="Times New Roman" panose="02020603050405020304" pitchFamily="18" charset="0"/>
              <a:ea typeface="ＭＳ Ｐゴシック" charset="-128"/>
            </a:endParaRPr>
          </a:p>
        </p:txBody>
      </p:sp>
      <p:pic>
        <p:nvPicPr>
          <p:cNvPr id="8" name="Picture 7" descr="Computer code. The code has 6 lines. The lines read as follows. Line 1. d e f, make Sunset left parenthesis picture right parenthesis colon. Line 2, indented once. for p in get Pixels left parenthesis picture right parenthesis colon. Line 3, indented twice. value equals get Blue left parenthesis p right parenthesis. Line 4, indented twice. set Blue left parenthesis p comma value asterisk 0 period 7 right parenthesis. Line 5, indented twice. value equals get Green left parenthesis p right parenthesis. Line 6, indented twice. set Green left parenthesis p comma value asterisk 0 period 7 right parenthesis."/>
          <p:cNvPicPr>
            <a:picLocks noChangeAspect="1"/>
          </p:cNvPicPr>
          <p:nvPr/>
        </p:nvPicPr>
        <p:blipFill rotWithShape="1">
          <a:blip r:embed="rId2"/>
          <a:srcRect l="3163" r="3454" b="4555"/>
          <a:stretch/>
        </p:blipFill>
        <p:spPr>
          <a:xfrm>
            <a:off x="457200" y="1935163"/>
            <a:ext cx="3746090" cy="2356618"/>
          </a:xfrm>
          <a:prstGeom prst="rect">
            <a:avLst/>
          </a:prstGeom>
        </p:spPr>
      </p:pic>
      <p:pic>
        <p:nvPicPr>
          <p:cNvPr id="5" name="Picture 6" descr="A photo of a beach after a color change has been appli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72000" y="1935163"/>
            <a:ext cx="3868738" cy="2484437"/>
          </a:xfrm>
          <a:prstGeom prst="rect">
            <a:avLst/>
          </a:prstGeom>
          <a:noFill/>
          <a:ln>
            <a:noFill/>
          </a:ln>
        </p:spPr>
      </p:pic>
    </p:spTree>
    <p:extLst>
      <p:ext uri="{BB962C8B-B14F-4D97-AF65-F5344CB8AC3E}">
        <p14:creationId xmlns:p14="http://schemas.microsoft.com/office/powerpoint/2010/main" val="42890654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a:t>Lightening and </a:t>
            </a:r>
            <a:r>
              <a:rPr lang="en-US" dirty="0" smtClean="0"/>
              <a:t>Darkening </a:t>
            </a:r>
            <a:r>
              <a:rPr lang="en-US" dirty="0"/>
              <a:t>an </a:t>
            </a:r>
            <a:r>
              <a:rPr lang="en-US" dirty="0" smtClean="0"/>
              <a:t>Image</a:t>
            </a:r>
            <a:endParaRPr lang="en-US" dirty="0"/>
          </a:p>
        </p:txBody>
      </p:sp>
      <p:pic>
        <p:nvPicPr>
          <p:cNvPr id="10" name="Picture 9" descr="Computer code has 5 lines. The lines read as follows. Line 1. d e f lighten left parenthesis picture right parenthesis colon. Line 2, indented once. for p x in get pixels left parenthesis picture right parenthesis colon. Line 3, indented once. color equals get Color left parenthesis p x right parenthesis. Line 4, indented once. color equals make lighter left parenthesis color right parenthesis. Line 5, indented once. set Color left parenthesis p x comma color right parenthesis."/>
          <p:cNvPicPr>
            <a:picLocks noChangeAspect="1"/>
          </p:cNvPicPr>
          <p:nvPr/>
        </p:nvPicPr>
        <p:blipFill rotWithShape="1">
          <a:blip r:embed="rId2"/>
          <a:srcRect l="3421" t="4711" r="3330" b="6130"/>
          <a:stretch/>
        </p:blipFill>
        <p:spPr>
          <a:xfrm>
            <a:off x="998936" y="1587165"/>
            <a:ext cx="3550521" cy="1704814"/>
          </a:xfrm>
          <a:prstGeom prst="rect">
            <a:avLst/>
          </a:prstGeom>
        </p:spPr>
      </p:pic>
      <p:pic>
        <p:nvPicPr>
          <p:cNvPr id="7" name="Picture 2" descr="A screenshot of a dialogue box titled, media sources forward slash grave period j p g. The title bar has zoom option and below that two separate boxes are given. Box in the left represents X with a value of 99 and the box in the right represents Y with a value of 70. Line below the boxes reads, Red colon 215, Green colon 220, Blue colon 242, Color at location is given inside the box. The content pane displays the photo of tombston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668" y="3553328"/>
            <a:ext cx="2667000"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Computer code has 5 lines. The lines read as follows. Line 1. d e f darken left parenthesis picture right parenthesis colon. Line 2, indented once. for p x in get pixels left parenthesis picture right parenthesis colon. Line 3, indented once. color equals get Color left parenthesis p x right parenthesis. Line 4, indented once. color equals make darker left parenthesis color right parenthesis. Line 5, indented once. set Color left parenthesis p x comma color right parenthesis."/>
          <p:cNvPicPr>
            <a:picLocks noChangeAspect="1"/>
          </p:cNvPicPr>
          <p:nvPr/>
        </p:nvPicPr>
        <p:blipFill rotWithShape="1">
          <a:blip r:embed="rId4"/>
          <a:srcRect l="3569" t="4138" r="3791" b="5966"/>
          <a:stretch/>
        </p:blipFill>
        <p:spPr>
          <a:xfrm>
            <a:off x="5044086" y="1573076"/>
            <a:ext cx="3578699" cy="1718903"/>
          </a:xfrm>
          <a:prstGeom prst="rect">
            <a:avLst/>
          </a:prstGeom>
        </p:spPr>
      </p:pic>
      <p:pic>
        <p:nvPicPr>
          <p:cNvPr id="8" name="Picture 3" descr="A screenshot of a dialogue box titled, media sources forward slash grave period j p g. The title bar has zoom option and below that two separate boxes are given. Box in the left represents X with a value of 99 and the box in the right represents Y with a value of 70. Line below the boxes reads, Red colon 150, Green colon 154, Blue colon 169, Color at location is given inside the box. The content pane displays the photo of tombstones. The color of the photo is slightly darken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0411" y="3553328"/>
            <a:ext cx="26860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7687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Creating a Negative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270096"/>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Let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think it through</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R,G,B go </a:t>
            </a:r>
            <a:r>
              <a:rPr lang="en-US" altLang="en-US" sz="2400" kern="1200" dirty="0">
                <a:solidFill>
                  <a:srgbClr val="000000"/>
                </a:solidFill>
                <a:latin typeface="Arial (Body)"/>
                <a:ea typeface="ＭＳ Ｐゴシック" charset="-128"/>
                <a:cs typeface="+mn-cs"/>
              </a:rPr>
              <a:t>from 0 to 255</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Let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say Red is 10. </a:t>
            </a:r>
            <a:r>
              <a:rPr lang="en-US" altLang="ja-JP" sz="2400" kern="1200" dirty="0" smtClean="0">
                <a:solidFill>
                  <a:srgbClr val="000000"/>
                </a:solidFill>
                <a:latin typeface="Arial (Body)"/>
                <a:ea typeface="ＭＳ Ｐゴシック" charset="-128"/>
                <a:cs typeface="+mn-cs"/>
              </a:rPr>
              <a:t>That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very light </a:t>
            </a:r>
            <a:r>
              <a:rPr lang="en-US" altLang="ja-JP" sz="2400" kern="1200" dirty="0" smtClean="0">
                <a:solidFill>
                  <a:srgbClr val="000000"/>
                </a:solidFill>
                <a:latin typeface="Arial (Body)"/>
                <a:ea typeface="ＭＳ Ｐゴシック" charset="-128"/>
                <a:cs typeface="+mn-cs"/>
              </a:rPr>
              <a:t>red.</a:t>
            </a:r>
          </a:p>
          <a:p>
            <a:pPr lvl="2" fontAlgn="base">
              <a:spcAft>
                <a:spcPct val="0"/>
              </a:spcAft>
            </a:pPr>
            <a:r>
              <a:rPr lang="en-US" altLang="en-US" sz="2400" kern="1200" dirty="0" smtClean="0">
                <a:solidFill>
                  <a:srgbClr val="000000"/>
                </a:solidFill>
                <a:latin typeface="Arial (Body)"/>
                <a:ea typeface="ＭＳ Ｐゴシック" charset="-128"/>
                <a:cs typeface="+mn-cs"/>
              </a:rPr>
              <a:t>What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the opposite? </a:t>
            </a:r>
            <a:r>
              <a:rPr lang="en-US" altLang="ja-JP" sz="2400" kern="1200" dirty="0" smtClean="0">
                <a:solidFill>
                  <a:srgbClr val="000000"/>
                </a:solidFill>
                <a:latin typeface="Arial (Body)"/>
                <a:ea typeface="ＭＳ Ｐゴシック" charset="-128"/>
                <a:cs typeface="+mn-cs"/>
              </a:rPr>
              <a:t>LOTS of </a:t>
            </a:r>
            <a:r>
              <a:rPr lang="en-US" altLang="ja-JP" sz="2400" kern="1200" dirty="0">
                <a:solidFill>
                  <a:srgbClr val="000000"/>
                </a:solidFill>
                <a:latin typeface="Arial (Body)"/>
                <a:ea typeface="ＭＳ Ｐゴシック" charset="-128"/>
                <a:cs typeface="+mn-cs"/>
              </a:rPr>
              <a:t>Red!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negative of that would be 245: 255-10</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So, for each pixel, if we negate each color component in creating a new color, we negate the whole picture.</a:t>
            </a:r>
          </a:p>
        </p:txBody>
      </p:sp>
    </p:spTree>
    <p:extLst>
      <p:ext uri="{BB962C8B-B14F-4D97-AF65-F5344CB8AC3E}">
        <p14:creationId xmlns:p14="http://schemas.microsoft.com/office/powerpoint/2010/main" val="21645567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Recipe for Creating a Negative</a:t>
            </a:r>
            <a:endParaRPr lang="en-US" kern="1200" dirty="0">
              <a:latin typeface="Times New Roman" panose="02020603050405020304" pitchFamily="18" charset="0"/>
              <a:ea typeface="+mj-ea"/>
              <a:cs typeface="+mj-cs"/>
            </a:endParaRPr>
          </a:p>
        </p:txBody>
      </p:sp>
      <p:pic>
        <p:nvPicPr>
          <p:cNvPr id="7" name="Picture 6" descr="The computer code has 7 lines. The lines read as follows. Line 1. d e f, negative left parenthesis picture right parenthesis colon. Line 2, indented once. for p x in get Pixels left parenthesis picture right parenthesis colon. Line 3, indented twice. red equals get Red left parenthesis p x right parenthesis. Line 4, indented twice. green equals get Green left parenthesis p x right parenthesis. Line 5, indented twice. blue equals get Blue left parenthesis p x right parenthesis. Line 6, indented twice. n e g Color equals make Color left parenthesis 255 dash red comma 255 dash green comma 255 dash blue right parenthesis. Line 7, indented twice. set Color left parenthesis p x comma n e g Color right parenthesis."/>
          <p:cNvPicPr>
            <a:picLocks noChangeAspect="1"/>
          </p:cNvPicPr>
          <p:nvPr/>
        </p:nvPicPr>
        <p:blipFill rotWithShape="1">
          <a:blip r:embed="rId2"/>
          <a:srcRect l="1613" t="4493" r="1843" b="6185"/>
          <a:stretch/>
        </p:blipFill>
        <p:spPr>
          <a:xfrm>
            <a:off x="571500" y="1534886"/>
            <a:ext cx="6841671" cy="2269671"/>
          </a:xfrm>
          <a:prstGeom prst="rect">
            <a:avLst/>
          </a:prstGeom>
        </p:spPr>
      </p:pic>
      <p:pic>
        <p:nvPicPr>
          <p:cNvPr id="5" name="Picture 4" descr="A photo negative of a la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393" y="3991182"/>
            <a:ext cx="1697748" cy="224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01370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Original, Negative, Negative-Negative</a:t>
            </a:r>
            <a:endParaRPr lang="en-US" altLang="en-US" kern="1200" dirty="0">
              <a:latin typeface="Times New Roman" panose="02020603050405020304" pitchFamily="18" charset="0"/>
              <a:ea typeface="ＭＳ Ｐゴシック" charset="-128"/>
            </a:endParaRPr>
          </a:p>
        </p:txBody>
      </p:sp>
      <p:pic>
        <p:nvPicPr>
          <p:cNvPr id="6" name="Picture 7" descr="A photo of a la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31602" y="1981200"/>
            <a:ext cx="2301875" cy="3048000"/>
          </a:xfrm>
          <a:prstGeom prst="rect">
            <a:avLst/>
          </a:prstGeom>
          <a:noFill/>
          <a:ln>
            <a:noFill/>
          </a:ln>
        </p:spPr>
      </p:pic>
      <p:pic>
        <p:nvPicPr>
          <p:cNvPr id="7" name="Picture 8" descr="A photo negative of a la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293802" y="1981200"/>
            <a:ext cx="2301875" cy="3048000"/>
          </a:xfrm>
          <a:prstGeom prst="rect">
            <a:avLst/>
          </a:prstGeom>
          <a:noFill/>
        </p:spPr>
      </p:pic>
      <p:pic>
        <p:nvPicPr>
          <p:cNvPr id="8" name="Picture 9" descr="A photo of a lad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656002" y="1981200"/>
            <a:ext cx="2301875" cy="3048000"/>
          </a:xfrm>
          <a:prstGeom prst="rect">
            <a:avLst/>
          </a:prstGeom>
          <a:noFill/>
        </p:spPr>
      </p:pic>
    </p:spTree>
    <p:extLst>
      <p:ext uri="{BB962C8B-B14F-4D97-AF65-F5344CB8AC3E}">
        <p14:creationId xmlns:p14="http://schemas.microsoft.com/office/powerpoint/2010/main" val="300726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Digitizing Pictures as Bunches of Little Dots</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199" y="1600200"/>
            <a:ext cx="8495071" cy="256990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digitize pictures into lots of little dots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Enough dots and it looks like a continuous whole to our eye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Our eye has limited resolution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Our background/depth </a:t>
            </a:r>
            <a:r>
              <a:rPr lang="en-US" altLang="en-US" sz="2400" b="1" kern="1200" dirty="0">
                <a:solidFill>
                  <a:srgbClr val="000000"/>
                </a:solidFill>
                <a:latin typeface="Arial (Body)"/>
                <a:ea typeface="ＭＳ Ｐゴシック" charset="-128"/>
                <a:cs typeface="+mn-cs"/>
              </a:rPr>
              <a:t>acuity</a:t>
            </a:r>
            <a:r>
              <a:rPr lang="en-US" altLang="en-US" sz="2400" kern="1200" dirty="0">
                <a:solidFill>
                  <a:srgbClr val="000000"/>
                </a:solidFill>
                <a:latin typeface="Arial (Body)"/>
                <a:ea typeface="ＭＳ Ｐゴシック" charset="-128"/>
                <a:cs typeface="+mn-cs"/>
              </a:rPr>
              <a:t> is particulary low</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Each picture element is referred to as a </a:t>
            </a:r>
            <a:r>
              <a:rPr lang="en-US" altLang="en-US" sz="2400" b="1" kern="1200" dirty="0">
                <a:solidFill>
                  <a:srgbClr val="000000"/>
                </a:solidFill>
                <a:latin typeface="Arial (Body)"/>
                <a:ea typeface="ＭＳ Ｐゴシック" charset="-128"/>
              </a:rPr>
              <a:t>pixel</a:t>
            </a:r>
          </a:p>
        </p:txBody>
      </p:sp>
      <p:pic>
        <p:nvPicPr>
          <p:cNvPr id="5" name="Picture 4" descr="A photo displays a magnified image of a pix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790" y="4387942"/>
            <a:ext cx="2598420" cy="194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7636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Converting to Greyscale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23162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know that if red=green=blue, we get grey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But what value do we set all three to?</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What we need is a value representing the darkness of the color, the </a:t>
            </a:r>
            <a:r>
              <a:rPr lang="en-US" altLang="en-US" sz="2400" b="1" kern="1200" dirty="0">
                <a:solidFill>
                  <a:srgbClr val="000000"/>
                </a:solidFill>
                <a:latin typeface="Arial (Body)"/>
                <a:ea typeface="ＭＳ Ｐゴシック" charset="-128"/>
              </a:rPr>
              <a:t>luminance</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There are lots of ways of getting it, but one way that works reasonably well is dirt simple—simply take the average</a:t>
            </a:r>
            <a:r>
              <a:rPr lang="en-US" altLang="en-US" sz="2400" kern="1200" dirty="0" smtClean="0">
                <a:solidFill>
                  <a:srgbClr val="000000"/>
                </a:solidFill>
                <a:latin typeface="Arial (Body)"/>
                <a:ea typeface="ＭＳ Ｐゴシック" charset="-128"/>
              </a:rPr>
              <a:t>:</a:t>
            </a:r>
          </a:p>
        </p:txBody>
      </p:sp>
      <p:pic>
        <p:nvPicPr>
          <p:cNvPr id="5" name="Picture 5" descr="Left parenthesis red plus green plus blue right parenthesis over 3."/>
          <p:cNvPicPr>
            <a:picLocks noChangeAspect="1" noChangeArrowheads="1"/>
          </p:cNvPicPr>
          <p:nvPr/>
        </p:nvPicPr>
        <p:blipFill rotWithShape="1">
          <a:blip r:embed="rId2">
            <a:extLst>
              <a:ext uri="{28A0092B-C50C-407E-A947-70E740481C1C}">
                <a14:useLocalDpi xmlns:a14="http://schemas.microsoft.com/office/drawing/2010/main" val="0"/>
              </a:ext>
            </a:extLst>
          </a:blip>
          <a:srcRect t="18341"/>
          <a:stretch/>
        </p:blipFill>
        <p:spPr>
          <a:xfrm>
            <a:off x="2654300" y="5119374"/>
            <a:ext cx="3835400" cy="1026697"/>
          </a:xfrm>
          <a:prstGeom prst="rect">
            <a:avLst/>
          </a:prstGeom>
          <a:noFill/>
          <a:ln>
            <a:noFill/>
          </a:ln>
        </p:spPr>
      </p:pic>
    </p:spTree>
    <p:extLst>
      <p:ext uri="{BB962C8B-B14F-4D97-AF65-F5344CB8AC3E}">
        <p14:creationId xmlns:p14="http://schemas.microsoft.com/office/powerpoint/2010/main" val="21045803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Converting to Greyscale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pic>
        <p:nvPicPr>
          <p:cNvPr id="7" name="Picture 6" descr="The computer code has 4 lines. The lines read as follows. Line 1. d e f grey Scale left parenthesis picture right parenthesis colon. Line 2, indented once. for p in get Pixels left parenthesis picture right parenthesis colon. Line 3, indented twice. intensity equals left parenthesis get Red left parenthesis p right parenthesis plus get Green left parenthesis p right parenthesis plus get Blue left parenthesis p right parenthesis right parenthesis forward slash 3. Line 4, indented twice. set Color left parenthesis p comma make Color left parenthesis intensity comma intensity comma intensity right parenthesis right parenthesis."/>
          <p:cNvPicPr>
            <a:picLocks noChangeAspect="1"/>
          </p:cNvPicPr>
          <p:nvPr/>
        </p:nvPicPr>
        <p:blipFill>
          <a:blip r:embed="rId2"/>
          <a:stretch>
            <a:fillRect/>
          </a:stretch>
        </p:blipFill>
        <p:spPr>
          <a:xfrm>
            <a:off x="710285" y="1598620"/>
            <a:ext cx="7016946" cy="1620608"/>
          </a:xfrm>
          <a:prstGeom prst="rect">
            <a:avLst/>
          </a:prstGeom>
        </p:spPr>
      </p:pic>
      <p:pic>
        <p:nvPicPr>
          <p:cNvPr id="5" name="Picture 4" descr="A photo of a lady converted to grey 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139" y="3401959"/>
            <a:ext cx="2115722" cy="280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51104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Can We Get Back Again? Nope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81585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lost information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no longer know what the ratios are between the reds, the greens, and the blues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no longer know </a:t>
            </a:r>
            <a:r>
              <a:rPr lang="en-US" altLang="en-US" sz="2400" kern="1200" dirty="0" smtClean="0">
                <a:solidFill>
                  <a:srgbClr val="000000"/>
                </a:solidFill>
                <a:latin typeface="Arial (Body)"/>
                <a:ea typeface="ＭＳ Ｐゴシック" charset="-128"/>
                <a:cs typeface="+mn-cs"/>
              </a:rPr>
              <a:t>any </a:t>
            </a:r>
            <a:r>
              <a:rPr lang="en-US" altLang="en-US" sz="2400" kern="1200" dirty="0">
                <a:solidFill>
                  <a:srgbClr val="000000"/>
                </a:solidFill>
                <a:latin typeface="Arial (Body)"/>
                <a:ea typeface="ＭＳ Ｐゴシック" charset="-128"/>
                <a:cs typeface="+mn-cs"/>
              </a:rPr>
              <a:t>particular value</a:t>
            </a:r>
            <a:r>
              <a:rPr lang="en-US" altLang="en-US" sz="2400" kern="1200" dirty="0" smtClean="0">
                <a:solidFill>
                  <a:srgbClr val="000000"/>
                </a:solidFill>
                <a:latin typeface="Arial (Body)"/>
                <a:ea typeface="ＭＳ Ｐゴシック" charset="-128"/>
                <a:cs typeface="+mn-cs"/>
              </a:rPr>
              <a:t>.</a:t>
            </a:r>
          </a:p>
        </p:txBody>
      </p:sp>
    </p:spTree>
    <p:extLst>
      <p:ext uri="{BB962C8B-B14F-4D97-AF65-F5344CB8AC3E}">
        <p14:creationId xmlns:p14="http://schemas.microsoft.com/office/powerpoint/2010/main" val="35748643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But That’s not Really the Best Greyscale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91832" cy="393181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In reality, we </a:t>
            </a:r>
            <a:r>
              <a:rPr lang="en-US" altLang="en-US" sz="2400" kern="1200" dirty="0" smtClean="0">
                <a:solidFill>
                  <a:srgbClr val="000000"/>
                </a:solidFill>
                <a:latin typeface="Arial (Body)"/>
                <a:ea typeface="ＭＳ Ｐゴシック" charset="-128"/>
              </a:rPr>
              <a:t>don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perceive red, green, and blue as </a:t>
            </a:r>
            <a:r>
              <a:rPr lang="en-US" altLang="ja-JP" sz="2400" b="1" kern="1200" dirty="0">
                <a:solidFill>
                  <a:srgbClr val="000000"/>
                </a:solidFill>
                <a:latin typeface="Arial (Body)"/>
                <a:ea typeface="ＭＳ Ｐゴシック" charset="-128"/>
              </a:rPr>
              <a:t>equal</a:t>
            </a:r>
            <a:r>
              <a:rPr lang="en-US" altLang="ja-JP" sz="2400" kern="1200" dirty="0">
                <a:solidFill>
                  <a:srgbClr val="000000"/>
                </a:solidFill>
                <a:latin typeface="Arial (Body)"/>
                <a:ea typeface="ＭＳ Ｐゴシック" charset="-128"/>
              </a:rPr>
              <a:t> in their amount of luminance: How bright (or non-bright) something is.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tend to see blue as </a:t>
            </a:r>
            <a:r>
              <a:rPr lang="en-US" altLang="ja-JP" sz="2400" kern="1200" dirty="0" smtClean="0">
                <a:solidFill>
                  <a:srgbClr val="000000"/>
                </a:solidFill>
                <a:latin typeface="Arial (Body)"/>
                <a:ea typeface="ＭＳ Ｐゴシック" charset="-128"/>
                <a:cs typeface="+mn-cs"/>
              </a:rPr>
              <a:t>“darker” </a:t>
            </a:r>
            <a:r>
              <a:rPr lang="en-US" altLang="ja-JP" sz="2400" kern="1200" dirty="0">
                <a:solidFill>
                  <a:srgbClr val="000000"/>
                </a:solidFill>
                <a:latin typeface="Arial (Body)"/>
                <a:ea typeface="ＭＳ Ｐゴシック" charset="-128"/>
                <a:cs typeface="+mn-cs"/>
              </a:rPr>
              <a:t>and red as </a:t>
            </a:r>
            <a:r>
              <a:rPr lang="en-US" altLang="ja-JP" sz="2400" kern="1200" dirty="0" smtClean="0">
                <a:solidFill>
                  <a:srgbClr val="000000"/>
                </a:solidFill>
                <a:latin typeface="Arial (Body)"/>
                <a:ea typeface="ＭＳ Ｐゴシック" charset="-128"/>
                <a:cs typeface="+mn-cs"/>
              </a:rPr>
              <a:t>“brighter”</a:t>
            </a:r>
            <a:endParaRPr lang="en-US" altLang="ja-JP" sz="2400" kern="1200" dirty="0">
              <a:solidFill>
                <a:srgbClr val="000000"/>
              </a:solidFill>
              <a:latin typeface="Arial (Body)"/>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Even if, physically, the same amount of light is coming off of each</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Photoshop</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greyscale is very nice: Very similar to the way that our eye sees it</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B</a:t>
            </a:r>
            <a:r>
              <a:rPr lang="en-US" altLang="en-US" sz="100" kern="1200" dirty="0" smtClean="0">
                <a:solidFill>
                  <a:schemeClr val="bg1"/>
                </a:solidFill>
                <a:latin typeface="Arial (Body)"/>
                <a:ea typeface="ＭＳ Ｐゴシック" charset="-128"/>
                <a:cs typeface="+mn-cs"/>
              </a:rPr>
              <a:t>lack</a:t>
            </a:r>
            <a:r>
              <a:rPr lang="en-US" altLang="en-US" sz="2400" kern="1200" dirty="0" smtClean="0">
                <a:solidFill>
                  <a:srgbClr val="000000"/>
                </a:solidFill>
                <a:latin typeface="Arial (Body)"/>
                <a:ea typeface="ＭＳ Ｐゴシック" charset="-128"/>
                <a:cs typeface="+mn-cs"/>
              </a:rPr>
              <a:t>&amp;W</a:t>
            </a:r>
            <a:r>
              <a:rPr lang="en-US" altLang="en-US" sz="100" kern="1200" dirty="0" smtClean="0">
                <a:solidFill>
                  <a:schemeClr val="bg1"/>
                </a:solidFill>
                <a:latin typeface="Arial (Body)"/>
                <a:ea typeface="ＭＳ Ｐゴシック" charset="-128"/>
                <a:cs typeface="+mn-cs"/>
              </a:rPr>
              <a:t>hite</a:t>
            </a:r>
            <a:r>
              <a:rPr lang="en-US" altLang="en-US" sz="2400" kern="1200" dirty="0" smtClean="0">
                <a:solidFill>
                  <a:srgbClr val="000000"/>
                </a:solidFill>
                <a:latin typeface="Arial (Body)"/>
                <a:ea typeface="ＭＳ Ｐゴシック" charset="-128"/>
                <a:cs typeface="+mn-cs"/>
              </a:rPr>
              <a:t> T</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V</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are also pretty good</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21567825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Building a Better Greyscale</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a:t>
            </a:r>
            <a:r>
              <a:rPr lang="en-US" altLang="ja-JP" sz="2400" b="1" kern="1200" dirty="0">
                <a:solidFill>
                  <a:srgbClr val="000000"/>
                </a:solidFill>
                <a:latin typeface="Arial (Body)"/>
                <a:ea typeface="ＭＳ Ｐゴシック" charset="-128"/>
              </a:rPr>
              <a:t>weight</a:t>
            </a:r>
            <a:r>
              <a:rPr lang="en-US" altLang="ja-JP" sz="2400" kern="1200" dirty="0">
                <a:solidFill>
                  <a:srgbClr val="000000"/>
                </a:solidFill>
                <a:latin typeface="Arial (Body)"/>
                <a:ea typeface="ＭＳ Ｐゴシック" charset="-128"/>
              </a:rPr>
              <a:t> red, green, and blue based on how light we perceive them to be, based on laboratory experiments.</a:t>
            </a:r>
            <a:endParaRPr lang="en-US" altLang="en-US" sz="2400" kern="1200" dirty="0">
              <a:solidFill>
                <a:srgbClr val="000000"/>
              </a:solidFill>
              <a:latin typeface="Arial (Body)"/>
              <a:ea typeface="ＭＳ Ｐゴシック" charset="-128"/>
            </a:endParaRPr>
          </a:p>
        </p:txBody>
      </p:sp>
      <p:pic>
        <p:nvPicPr>
          <p:cNvPr id="6" name="Picture 5" descr="The code has 7 lines. The lines read as follows. Line 1. d e f, grey Scale New left parenthesis picture right parenthesis colon. Line 2, indented once. for p x in get Pixels left parenthesis picture right parenthesis colon. Line 3, indented twice. new Red equals get Red left parenthesis p x right parenthesis asterisk 0 period 299. Line 4, indented twice. new Green equals get Green left parenthesis p x right parenthesis asterisk 0 period 587. Line 5, indented twice. new Blue equals get Blue left parenthesis p x right parenthesis asterisk 0 period 114. Line 6, indented twice. luminance equals new Red plus new Green plus new Blue. Line 7, indented twice. set Color left parenthesis p x comma make Color left parenthesis luminance comma luminance comma luminance right parenthesis right parenthesis."/>
          <p:cNvPicPr>
            <a:picLocks noChangeAspect="1"/>
          </p:cNvPicPr>
          <p:nvPr/>
        </p:nvPicPr>
        <p:blipFill rotWithShape="1">
          <a:blip r:embed="rId2"/>
          <a:srcRect t="3327" b="4410"/>
          <a:stretch/>
        </p:blipFill>
        <p:spPr>
          <a:xfrm>
            <a:off x="741032" y="2669458"/>
            <a:ext cx="7661936" cy="2359742"/>
          </a:xfrm>
          <a:prstGeom prst="rect">
            <a:avLst/>
          </a:prstGeom>
        </p:spPr>
      </p:pic>
    </p:spTree>
    <p:extLst>
      <p:ext uri="{BB962C8B-B14F-4D97-AF65-F5344CB8AC3E}">
        <p14:creationId xmlns:p14="http://schemas.microsoft.com/office/powerpoint/2010/main" val="7392387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Comparing the Two Greyscales: Average on Left, Weighted on Right</a:t>
            </a:r>
            <a:endParaRPr lang="en-US" altLang="en-US" kern="1200" dirty="0">
              <a:latin typeface="Times New Roman" panose="02020603050405020304" pitchFamily="18" charset="0"/>
              <a:ea typeface="ＭＳ Ｐゴシック" charset="-128"/>
            </a:endParaRPr>
          </a:p>
        </p:txBody>
      </p:sp>
      <p:pic>
        <p:nvPicPr>
          <p:cNvPr id="5" name="Picture 15" descr="A photo of a lady with blurry fea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42220" y="1808748"/>
            <a:ext cx="3271838" cy="4333875"/>
          </a:xfrm>
          <a:prstGeom prst="rect">
            <a:avLst/>
          </a:prstGeom>
          <a:noFill/>
          <a:ln>
            <a:noFill/>
          </a:ln>
        </p:spPr>
      </p:pic>
      <p:pic>
        <p:nvPicPr>
          <p:cNvPr id="6" name="Picture 16" descr="A photo of a lady with much more defined fea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323990" y="2575510"/>
            <a:ext cx="2114550" cy="2800350"/>
          </a:xfrm>
          <a:prstGeom prst="rect">
            <a:avLst/>
          </a:prstGeom>
          <a:noFill/>
          <a:ln>
            <a:noFill/>
          </a:ln>
        </p:spPr>
      </p:pic>
    </p:spTree>
    <p:extLst>
      <p:ext uri="{BB962C8B-B14F-4D97-AF65-F5344CB8AC3E}">
        <p14:creationId xmlns:p14="http://schemas.microsoft.com/office/powerpoint/2010/main" val="41272390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Let’s Use a Black Cat to Compare</a:t>
            </a:r>
            <a:endParaRPr lang="en-US" altLang="en-US" kern="1200" dirty="0">
              <a:latin typeface="Times New Roman" panose="02020603050405020304" pitchFamily="18" charset="0"/>
              <a:ea typeface="ＭＳ Ｐゴシック" charset="-128"/>
            </a:endParaRPr>
          </a:p>
        </p:txBody>
      </p:sp>
      <p:pic>
        <p:nvPicPr>
          <p:cNvPr id="4" name="Picture 6" descr="A photo of a black cat and a toy nearby in normal colo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43012" y="1666847"/>
            <a:ext cx="6657975" cy="4389437"/>
          </a:xfrm>
          <a:prstGeom prst="rect">
            <a:avLst/>
          </a:prstGeom>
          <a:noFill/>
          <a:ln>
            <a:noFill/>
          </a:ln>
        </p:spPr>
      </p:pic>
    </p:spTree>
    <p:extLst>
      <p:ext uri="{BB962C8B-B14F-4D97-AF65-F5344CB8AC3E}">
        <p14:creationId xmlns:p14="http://schemas.microsoft.com/office/powerpoint/2010/main" val="25261624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Average on Left, Weighted on Right</a:t>
            </a:r>
            <a:endParaRPr lang="en-US" altLang="en-US" kern="1200" dirty="0">
              <a:latin typeface="Times New Roman" panose="02020603050405020304" pitchFamily="18" charset="0"/>
              <a:ea typeface="ＭＳ Ｐゴシック" charset="-128"/>
            </a:endParaRPr>
          </a:p>
        </p:txBody>
      </p:sp>
      <p:pic>
        <p:nvPicPr>
          <p:cNvPr id="5" name="Picture 7" descr="A photo of a black cat and a toy nearby in darkened colo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36115" y="2587400"/>
            <a:ext cx="3673653" cy="2421389"/>
          </a:xfrm>
          <a:prstGeom prst="rect">
            <a:avLst/>
          </a:prstGeom>
          <a:noFill/>
          <a:ln>
            <a:noFill/>
          </a:ln>
        </p:spPr>
      </p:pic>
      <p:pic>
        <p:nvPicPr>
          <p:cNvPr id="6" name="Picture 8" descr="A photo of a black cat and a toy nearby in darkened coloration with much more defined fea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850915" y="2587398"/>
            <a:ext cx="3673653" cy="2421390"/>
          </a:xfrm>
          <a:prstGeom prst="rect">
            <a:avLst/>
          </a:prstGeom>
          <a:noFill/>
          <a:ln>
            <a:noFill/>
          </a:ln>
        </p:spPr>
      </p:pic>
    </p:spTree>
    <p:extLst>
      <p:ext uri="{BB962C8B-B14F-4D97-AF65-F5344CB8AC3E}">
        <p14:creationId xmlns:p14="http://schemas.microsoft.com/office/powerpoint/2010/main" val="233213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A Different Sunset-Generation Function</a:t>
            </a:r>
            <a:endParaRPr lang="en-US" sz="2000" b="0" kern="1200" dirty="0">
              <a:latin typeface="Times New Roman" panose="02020603050405020304" pitchFamily="18" charset="0"/>
              <a:ea typeface="ＭＳ Ｐゴシック" charset="0"/>
              <a:cs typeface="+mj-cs"/>
            </a:endParaRPr>
          </a:p>
        </p:txBody>
      </p:sp>
      <p:sp>
        <p:nvSpPr>
          <p:cNvPr id="4" name="Text Placeholder 3"/>
          <p:cNvSpPr>
            <a:spLocks noGrp="1"/>
          </p:cNvSpPr>
          <p:nvPr>
            <p:ph type="body" idx="1"/>
          </p:nvPr>
        </p:nvSpPr>
        <p:spPr>
          <a:xfrm>
            <a:off x="457200" y="1600200"/>
            <a:ext cx="5147187" cy="467817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This one does the </a:t>
            </a:r>
            <a:r>
              <a:rPr lang="en-US" altLang="en-US" sz="2200" b="1" kern="1200" dirty="0">
                <a:solidFill>
                  <a:srgbClr val="000000"/>
                </a:solidFill>
                <a:latin typeface="+mn-lt"/>
                <a:ea typeface="ＭＳ Ｐゴシック" charset="-128"/>
              </a:rPr>
              <a:t>same </a:t>
            </a:r>
            <a:r>
              <a:rPr lang="en-US" altLang="en-US" sz="2200" kern="1200" dirty="0">
                <a:solidFill>
                  <a:srgbClr val="000000"/>
                </a:solidFill>
                <a:latin typeface="+mn-lt"/>
                <a:ea typeface="ＭＳ Ｐゴシック" charset="-128"/>
              </a:rPr>
              <a:t>thing as the earlier form.</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It</a:t>
            </a:r>
            <a:r>
              <a:rPr lang="fr-FR" altLang="ja-JP" sz="2200" kern="1200" dirty="0">
                <a:solidFill>
                  <a:srgbClr val="000000"/>
                </a:solidFill>
                <a:latin typeface="+mn-lt"/>
                <a:ea typeface="ＭＳ Ｐゴシック" charset="-128"/>
              </a:rPr>
              <a:t>'</a:t>
            </a:r>
            <a:r>
              <a:rPr lang="en-US" altLang="ja-JP" sz="2200" kern="1200" dirty="0">
                <a:solidFill>
                  <a:srgbClr val="000000"/>
                </a:solidFill>
                <a:latin typeface="+mn-lt"/>
                <a:ea typeface="ＭＳ Ｐゴシック" charset="-128"/>
              </a:rPr>
              <a:t>s easier to read and understand: </a:t>
            </a:r>
            <a:r>
              <a:rPr lang="en-US" altLang="ja-JP" sz="2200" kern="1200" dirty="0" smtClean="0">
                <a:solidFill>
                  <a:srgbClr val="000000"/>
                </a:solidFill>
                <a:latin typeface="+mn-lt"/>
                <a:ea typeface="ＭＳ Ｐゴシック" charset="-128"/>
              </a:rPr>
              <a:t>“To </a:t>
            </a:r>
            <a:r>
              <a:rPr lang="en-US" altLang="ja-JP" sz="2200" kern="1200" dirty="0">
                <a:solidFill>
                  <a:srgbClr val="000000"/>
                </a:solidFill>
                <a:latin typeface="+mn-lt"/>
                <a:ea typeface="ＭＳ Ｐゴシック" charset="-128"/>
              </a:rPr>
              <a:t>make a sunset is to reduceBlue and reduceGreen</a:t>
            </a:r>
            <a:r>
              <a:rPr lang="en-US" altLang="ja-JP" sz="2200" kern="1200" dirty="0" smtClean="0">
                <a:solidFill>
                  <a:srgbClr val="000000"/>
                </a:solidFill>
                <a:latin typeface="+mn-lt"/>
                <a:ea typeface="ＭＳ Ｐゴシック" charset="-128"/>
              </a:rPr>
              <a:t>.”</a:t>
            </a:r>
            <a:endParaRPr lang="en-US" altLang="ja-JP" sz="2200" kern="1200" dirty="0">
              <a:solidFill>
                <a:srgbClr val="000000"/>
              </a:solidFill>
              <a:latin typeface="+mn-lt"/>
              <a:ea typeface="ＭＳ Ｐゴシック" charset="-128"/>
            </a:endParaRP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We use </a:t>
            </a:r>
            <a:r>
              <a:rPr lang="en-US" altLang="en-US" sz="2200" b="1" kern="1200" dirty="0">
                <a:solidFill>
                  <a:srgbClr val="000000"/>
                </a:solidFill>
                <a:latin typeface="+mn-lt"/>
                <a:ea typeface="ＭＳ Ｐゴシック" charset="-128"/>
              </a:rPr>
              <a:t>hierarchical decomposition</a:t>
            </a:r>
            <a:r>
              <a:rPr lang="en-US" altLang="en-US" sz="2200" kern="1200" dirty="0">
                <a:solidFill>
                  <a:srgbClr val="000000"/>
                </a:solidFill>
                <a:latin typeface="+mn-lt"/>
                <a:ea typeface="ＭＳ Ｐゴシック" charset="-128"/>
              </a:rPr>
              <a:t> to break down the problem.</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rPr>
              <a:t>This version is less inefficient, but that</a:t>
            </a:r>
            <a:r>
              <a:rPr lang="fr-FR" altLang="ja-JP" sz="2200" kern="1200" dirty="0">
                <a:solidFill>
                  <a:srgbClr val="000000"/>
                </a:solidFill>
                <a:latin typeface="+mn-lt"/>
                <a:ea typeface="ＭＳ Ｐゴシック" charset="-128"/>
              </a:rPr>
              <a:t>'</a:t>
            </a:r>
            <a:r>
              <a:rPr lang="en-US" altLang="ja-JP" sz="2200" kern="1200" dirty="0">
                <a:solidFill>
                  <a:srgbClr val="000000"/>
                </a:solidFill>
                <a:latin typeface="+mn-lt"/>
                <a:ea typeface="ＭＳ Ｐゴシック" charset="-128"/>
              </a:rPr>
              <a:t>s okay.</a:t>
            </a:r>
          </a:p>
          <a:p>
            <a:pPr marL="255651" lvl="0" indent="-255651" fontAlgn="base">
              <a:spcAft>
                <a:spcPct val="0"/>
              </a:spcAft>
              <a:buFont typeface="Arial" panose="020B0604020202020204" pitchFamily="34" charset="0"/>
              <a:buChar char="•"/>
            </a:pPr>
            <a:r>
              <a:rPr lang="en-US" altLang="en-US" sz="2200" b="1" kern="1200" dirty="0">
                <a:solidFill>
                  <a:srgbClr val="000000"/>
                </a:solidFill>
                <a:latin typeface="+mn-lt"/>
                <a:ea typeface="ＭＳ Ｐゴシック" charset="-128"/>
              </a:rPr>
              <a:t>Programs are written for people, not computers.</a:t>
            </a:r>
          </a:p>
        </p:txBody>
      </p:sp>
      <p:pic>
        <p:nvPicPr>
          <p:cNvPr id="6" name="Picture 5" descr="Computer code has 11 lines. The lines read as follows. Line 1. d e f make sunset 2 left parenthesis picture right parenthesis colon. Line 2. reduce Blue left parenthesis picture right parenthesis. Line 3. reduce green left parenthesis picture right parenthesis. Line 4. d e f reduce blue left parenthesis picture right parenthesis colon. Line 5. for p, in get pixels left parenthesis picture right parenthesis colon. Line 6. value = get blue left parenthesis p right parenthesis. Line 7. set blue left parenthesis p comma value asterisk 0.7 right parenthesis. Line 8. d e f reduce green left parenthesis picture right parenthesis colon. Line 9. for p, in get pixels left parenthesis picture right parenthesis colon. Line 10. value = get green left parenthesis p right parenthesis. Line 11. set green left parenthesis p, value asterisk 0.7 right parenthesis."/>
          <p:cNvPicPr>
            <a:picLocks noChangeAspect="1"/>
          </p:cNvPicPr>
          <p:nvPr/>
        </p:nvPicPr>
        <p:blipFill rotWithShape="1">
          <a:blip r:embed="rId2">
            <a:extLst>
              <a:ext uri="{28A0092B-C50C-407E-A947-70E740481C1C}">
                <a14:useLocalDpi xmlns:a14="http://schemas.microsoft.com/office/drawing/2010/main" val="0"/>
              </a:ext>
            </a:extLst>
          </a:blip>
          <a:srcRect l="4012"/>
          <a:stretch/>
        </p:blipFill>
        <p:spPr>
          <a:xfrm>
            <a:off x="5864469" y="1702088"/>
            <a:ext cx="2822331" cy="4474396"/>
          </a:xfrm>
          <a:prstGeom prst="rect">
            <a:avLst/>
          </a:prstGeom>
        </p:spPr>
      </p:pic>
    </p:spTree>
    <p:extLst>
      <p:ext uri="{BB962C8B-B14F-4D97-AF65-F5344CB8AC3E}">
        <p14:creationId xmlns:p14="http://schemas.microsoft.com/office/powerpoint/2010/main" val="17416667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Let’s Talk about Functions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34704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can we reuse variable names like </a:t>
            </a:r>
            <a:r>
              <a:rPr lang="en-US" altLang="en-US" sz="2400" b="1" kern="1200" dirty="0">
                <a:solidFill>
                  <a:srgbClr val="000000"/>
                </a:solidFill>
                <a:latin typeface="Arial (Body)"/>
                <a:ea typeface="ＭＳ Ｐゴシック" charset="-128"/>
              </a:rPr>
              <a:t>picture</a:t>
            </a:r>
            <a:r>
              <a:rPr lang="en-US" altLang="en-US" sz="2400" kern="1200" dirty="0">
                <a:solidFill>
                  <a:srgbClr val="000000"/>
                </a:solidFill>
                <a:latin typeface="Arial (Body)"/>
                <a:ea typeface="ＭＳ Ｐゴシック" charset="-128"/>
              </a:rPr>
              <a:t> in both a function and in the Command Area?</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Why do we write the functions like this?  Would other ways be just as good?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Is there such a thing as a better or worse function?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Why </a:t>
            </a:r>
            <a:r>
              <a:rPr lang="en-US" altLang="en-US" sz="2400" kern="1200" dirty="0" smtClean="0">
                <a:solidFill>
                  <a:srgbClr val="000000"/>
                </a:solidFill>
                <a:latin typeface="Arial (Body)"/>
                <a:ea typeface="ＭＳ Ｐゴシック" charset="-128"/>
              </a:rPr>
              <a:t>don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we just build in calls to </a:t>
            </a:r>
            <a:r>
              <a:rPr lang="en-US" altLang="ja-JP" sz="2400" b="1" kern="1200" dirty="0">
                <a:solidFill>
                  <a:srgbClr val="000000"/>
                </a:solidFill>
                <a:latin typeface="Arial (Body)"/>
                <a:ea typeface="ＭＳ Ｐゴシック" charset="-128"/>
              </a:rPr>
              <a:t>pickAFile</a:t>
            </a:r>
            <a:r>
              <a:rPr lang="en-US" altLang="ja-JP" sz="2400" kern="1200" dirty="0">
                <a:solidFill>
                  <a:srgbClr val="000000"/>
                </a:solidFill>
                <a:latin typeface="Arial (Body)"/>
                <a:ea typeface="ＭＳ Ｐゴシック" charset="-128"/>
              </a:rPr>
              <a:t> and </a:t>
            </a:r>
            <a:r>
              <a:rPr lang="en-US" altLang="ja-JP" sz="2400" b="1" kern="1200" dirty="0" smtClean="0">
                <a:solidFill>
                  <a:srgbClr val="000000"/>
                </a:solidFill>
                <a:latin typeface="Arial (Body)"/>
                <a:ea typeface="ＭＳ Ｐゴシック" charset="-128"/>
              </a:rPr>
              <a:t>makePicture?</a:t>
            </a:r>
          </a:p>
        </p:txBody>
      </p:sp>
    </p:spTree>
    <p:extLst>
      <p:ext uri="{BB962C8B-B14F-4D97-AF65-F5344CB8AC3E}">
        <p14:creationId xmlns:p14="http://schemas.microsoft.com/office/powerpoint/2010/main" val="25221089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Pixels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502227"/>
            <a:ext cx="8229600" cy="1446520"/>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Pixels are </a:t>
            </a:r>
            <a:r>
              <a:rPr lang="en-US" altLang="en-US" sz="2400" b="1" kern="1200" dirty="0">
                <a:solidFill>
                  <a:srgbClr val="000000"/>
                </a:solidFill>
                <a:latin typeface="Arial (Body)"/>
                <a:ea typeface="ＭＳ Ｐゴシック" charset="-128"/>
              </a:rPr>
              <a:t>picture elements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Each pixel object knows its </a:t>
            </a:r>
            <a:r>
              <a:rPr lang="en-US" altLang="en-US" sz="2400" b="1" kern="1200" dirty="0">
                <a:solidFill>
                  <a:srgbClr val="000000"/>
                </a:solidFill>
                <a:latin typeface="Arial (Body)"/>
                <a:ea typeface="ＭＳ Ｐゴシック" charset="-128"/>
                <a:cs typeface="+mn-cs"/>
              </a:rPr>
              <a:t>color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also knows where it is in its </a:t>
            </a:r>
            <a:r>
              <a:rPr lang="en-US" altLang="en-US" sz="2400" b="1" kern="1200" dirty="0" smtClean="0">
                <a:solidFill>
                  <a:srgbClr val="000000"/>
                </a:solidFill>
                <a:latin typeface="Arial (Body)"/>
                <a:ea typeface="ＭＳ Ｐゴシック" charset="-128"/>
                <a:cs typeface="+mn-cs"/>
              </a:rPr>
              <a:t>picture</a:t>
            </a:r>
          </a:p>
        </p:txBody>
      </p:sp>
      <p:pic>
        <p:nvPicPr>
          <p:cNvPr id="7" name="Picture 4" descr="The computer code has 3 lines. The lines read as follows. Line 1. right angle bracket right angle bracket right angle bracket file equals double quote c colon forward slash i p dash book forward slash media sources forward slash caterpillar period jpg double quote. Line 2. right angle bracket right angle bracket right angle bracket p i c t equals make Picture left parenthesis file right parenthesis. Line 3. right angle bracket right angle bracket right angle bracket explore left parenthesis p i c t right parenthesis."/>
          <p:cNvPicPr>
            <a:picLocks noChangeAspect="1" noChangeArrowheads="1"/>
          </p:cNvPicPr>
          <p:nvPr/>
        </p:nvPicPr>
        <p:blipFill rotWithShape="1">
          <a:blip r:embed="rId2">
            <a:extLst>
              <a:ext uri="{28A0092B-C50C-407E-A947-70E740481C1C}">
                <a14:useLocalDpi xmlns:a14="http://schemas.microsoft.com/office/drawing/2010/main" val="0"/>
              </a:ext>
            </a:extLst>
          </a:blip>
          <a:srcRect t="9418" b="10185"/>
          <a:stretch/>
        </p:blipFill>
        <p:spPr bwMode="auto">
          <a:xfrm>
            <a:off x="457200" y="3138324"/>
            <a:ext cx="7875588" cy="79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idx="4294967295"/>
          </p:nvPr>
        </p:nvSpPr>
        <p:spPr>
          <a:xfrm>
            <a:off x="457200" y="4422448"/>
            <a:ext cx="3437409" cy="1292631"/>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When we zoom the picture to 500%, we can see individual pixels.</a:t>
            </a:r>
          </a:p>
        </p:txBody>
      </p:sp>
      <p:pic>
        <p:nvPicPr>
          <p:cNvPr id="8" name="Picture 5" descr="Two screenshots demonstrate the process of zooming, where every individual pixel is visible on zooming. In both the screenshots, the title bar has zoom option with two separate boxes below. Box in the left represents X with a value of 142 and the box in the right represents Y with a value 126. Line below the boxes reads, Red colon 1, Green colon 255, Blue colon 0, Color at location is given inside the box. Screenshot 1 displays a graphical image of a caterpillar on an oval surface. Screenshot 2 displays the same image, with 500 percentage zoo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4141950"/>
            <a:ext cx="467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74041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One and Only One Thing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56248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write functions as we do to make them </a:t>
            </a:r>
            <a:r>
              <a:rPr lang="en-US" altLang="en-US" sz="2400" b="1" kern="1200" dirty="0">
                <a:solidFill>
                  <a:srgbClr val="000000"/>
                </a:solidFill>
                <a:latin typeface="Arial (Body)"/>
                <a:ea typeface="ＭＳ Ｐゴシック" charset="-128"/>
              </a:rPr>
              <a:t>general</a:t>
            </a:r>
            <a:r>
              <a:rPr lang="en-US" altLang="en-US" sz="2400" kern="1200" dirty="0">
                <a:solidFill>
                  <a:srgbClr val="000000"/>
                </a:solidFill>
                <a:latin typeface="Arial (Body)"/>
                <a:ea typeface="ＭＳ Ｐゴシック" charset="-128"/>
              </a:rPr>
              <a:t> and </a:t>
            </a:r>
            <a:r>
              <a:rPr lang="en-US" altLang="en-US" sz="2400" b="1" kern="1200" dirty="0">
                <a:solidFill>
                  <a:srgbClr val="000000"/>
                </a:solidFill>
                <a:latin typeface="Arial (Body)"/>
                <a:ea typeface="ＭＳ Ｐゴシック" charset="-128"/>
              </a:rPr>
              <a:t>reusable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Programmers hate to have to re-write something </a:t>
            </a:r>
            <a:r>
              <a:rPr lang="en-US" altLang="en-US" sz="2400" kern="1200" dirty="0" smtClean="0">
                <a:solidFill>
                  <a:srgbClr val="000000"/>
                </a:solidFill>
                <a:latin typeface="Arial (Body)"/>
                <a:ea typeface="ＭＳ Ｐゴシック" charset="-128"/>
                <a:cs typeface="+mn-cs"/>
              </a:rPr>
              <a:t>they</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ve </a:t>
            </a:r>
            <a:r>
              <a:rPr lang="en-US" altLang="ja-JP" sz="2400" kern="1200" dirty="0">
                <a:solidFill>
                  <a:srgbClr val="000000"/>
                </a:solidFill>
                <a:latin typeface="Arial (Body)"/>
                <a:ea typeface="ＭＳ Ｐゴシック" charset="-128"/>
                <a:cs typeface="+mn-cs"/>
              </a:rPr>
              <a:t>written before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They write functions in a general way so that they can be used in many circumstances.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makes a function </a:t>
            </a:r>
            <a:r>
              <a:rPr lang="en-US" altLang="en-US" sz="2400" b="1" kern="1200" dirty="0">
                <a:solidFill>
                  <a:srgbClr val="000000"/>
                </a:solidFill>
                <a:latin typeface="Arial (Body)"/>
                <a:ea typeface="ＭＳ Ｐゴシック" charset="-128"/>
              </a:rPr>
              <a:t>general</a:t>
            </a:r>
            <a:r>
              <a:rPr lang="en-US" altLang="en-US" sz="2400" kern="1200" dirty="0">
                <a:solidFill>
                  <a:srgbClr val="000000"/>
                </a:solidFill>
                <a:latin typeface="Arial (Body)"/>
                <a:ea typeface="ＭＳ Ｐゴシック" charset="-128"/>
              </a:rPr>
              <a:t> and thus </a:t>
            </a:r>
            <a:r>
              <a:rPr lang="en-US" altLang="en-US" sz="2400" b="1" kern="1200" dirty="0">
                <a:solidFill>
                  <a:srgbClr val="000000"/>
                </a:solidFill>
                <a:latin typeface="Arial (Body)"/>
                <a:ea typeface="ＭＳ Ｐゴシック" charset="-128"/>
              </a:rPr>
              <a:t>reusable</a:t>
            </a:r>
            <a:r>
              <a:rPr lang="en-US" altLang="en-US" sz="2400" kern="1200" dirty="0">
                <a:solidFill>
                  <a:srgbClr val="000000"/>
                </a:solidFill>
                <a:latin typeface="Arial (Body)"/>
                <a:ea typeface="ＭＳ Ｐゴシック" charset="-128"/>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 reusable function does </a:t>
            </a:r>
            <a:r>
              <a:rPr lang="en-US" altLang="en-US" sz="2400" b="1" kern="1200" dirty="0">
                <a:solidFill>
                  <a:srgbClr val="000000"/>
                </a:solidFill>
                <a:latin typeface="Arial (Body)"/>
                <a:ea typeface="ＭＳ Ｐゴシック" charset="-128"/>
                <a:cs typeface="+mn-cs"/>
              </a:rPr>
              <a:t>One and Only One </a:t>
            </a:r>
            <a:r>
              <a:rPr lang="en-US" altLang="en-US" sz="2400" b="1" kern="1200" dirty="0" smtClean="0">
                <a:solidFill>
                  <a:srgbClr val="000000"/>
                </a:solidFill>
                <a:latin typeface="Arial (Body)"/>
                <a:ea typeface="ＭＳ Ｐゴシック" charset="-128"/>
                <a:cs typeface="+mn-cs"/>
              </a:rPr>
              <a:t>Thing</a:t>
            </a:r>
          </a:p>
        </p:txBody>
      </p:sp>
    </p:spTree>
    <p:extLst>
      <p:ext uri="{BB962C8B-B14F-4D97-AF65-F5344CB8AC3E}">
        <p14:creationId xmlns:p14="http://schemas.microsoft.com/office/powerpoint/2010/main" val="15761025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Contrast These Two Programs</a:t>
            </a:r>
            <a:endParaRPr lang="en-US" altLang="en-US" sz="2000" b="0" kern="1200" dirty="0">
              <a:latin typeface="Times New Roman" panose="02020603050405020304" pitchFamily="18" charset="0"/>
              <a:ea typeface="ＭＳ Ｐゴシック" charset="-128"/>
            </a:endParaRPr>
          </a:p>
        </p:txBody>
      </p:sp>
      <p:pic>
        <p:nvPicPr>
          <p:cNvPr id="4" name="Picture 3" descr="Computer code has 6 lines. The lines read as follows. Line 1. d e f make sunset left parenthesis picture right parenthesis colon. Line 2. for p, in get pixels left parenthesis picture right parenthesis colon. Line 3. value = get blue left parenthesis p right parenthesis. Line 4. set blue left parenthesis p comma value asterisk 0.7 right parenthesis. Line 5. value = get green left parenthesis p right parenthesis. Line 6. set green left parenthesis p comma value asterisk 0.7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73508"/>
            <a:ext cx="3525315" cy="2228264"/>
          </a:xfrm>
          <a:prstGeom prst="rect">
            <a:avLst/>
          </a:prstGeom>
        </p:spPr>
      </p:pic>
      <p:cxnSp>
        <p:nvCxnSpPr>
          <p:cNvPr id="18" name="Straight Connector 17"/>
          <p:cNvCxnSpPr/>
          <p:nvPr/>
        </p:nvCxnSpPr>
        <p:spPr>
          <a:xfrm>
            <a:off x="4542889" y="1542387"/>
            <a:ext cx="0" cy="4689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Computer code has 11 lines. The lines read as follows. Line 1. d e f make sunset left parenthesis picture right parenthesis colon. Line 2. reduce blue left parenthesis picture right parenthesis. Line 3. reduce green left parenthesis picture right parenthesis. Line 4. d e f reduce blue left parenthesis picture right parenthesis colon. Line 5. for p, in get pixels left parenthesis picture right parenthesis colon. Line 6. value = get blue left parenthesis p right parenthesis. Line 7. set blue left parenthesis p comma value asterisk 0.7 right parenthesis. Line 8. d e f reduce green left parenthesis picture right parenthesis colon. Line 9. for p, in get pixels left parenthesis picture right parenthesis colon. Line 10. value = get green left parenthesis p right parenthesis. Line 11. set green left parenthesis p comma value asterisk 0.7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423" y="1565806"/>
            <a:ext cx="3385854" cy="4635777"/>
          </a:xfrm>
          <a:prstGeom prst="rect">
            <a:avLst/>
          </a:prstGeom>
        </p:spPr>
      </p:pic>
      <p:sp>
        <p:nvSpPr>
          <p:cNvPr id="17" name="Text Box 6"/>
          <p:cNvSpPr txBox="1">
            <a:spLocks noChangeArrowheads="1"/>
          </p:cNvSpPr>
          <p:nvPr/>
        </p:nvSpPr>
        <p:spPr bwMode="auto">
          <a:xfrm>
            <a:off x="533400" y="4062630"/>
            <a:ext cx="3505200" cy="2109788"/>
          </a:xfrm>
          <a:prstGeom prst="rect">
            <a:avLst/>
          </a:prstGeom>
          <a:solidFill>
            <a:schemeClr val="bg1"/>
          </a:solidFill>
          <a:ln w="9525">
            <a:solidFill>
              <a:sysClr val="windowText" lastClr="000000"/>
            </a:solidFill>
            <a:miter lim="800000"/>
            <a:headEnd/>
            <a:tailEnd/>
          </a:ln>
          <a:effectLst/>
        </p:spPr>
        <p:txBody>
          <a:bodyPr>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ＭＳ Ｐゴシック" charset="-128"/>
                <a:cs typeface="+mn-cs"/>
              </a:rPr>
              <a:t>Yes, they do the exact same thing!</a:t>
            </a:r>
          </a:p>
          <a:p>
            <a:pPr marL="0" marR="0" lvl="0" indent="0" defTabSz="91440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ＭＳ Ｐゴシック" charset="-128"/>
                <a:cs typeface="+mn-cs"/>
              </a:rPr>
              <a:t>makeSunset(somepict) works the same in both cases</a:t>
            </a:r>
          </a:p>
        </p:txBody>
      </p:sp>
    </p:spTree>
    <p:extLst>
      <p:ext uri="{BB962C8B-B14F-4D97-AF65-F5344CB8AC3E}">
        <p14:creationId xmlns:p14="http://schemas.microsoft.com/office/powerpoint/2010/main" val="37416555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Observations on the New Makesunset</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idx="1"/>
          </p:nvPr>
        </p:nvSpPr>
        <p:spPr>
          <a:xfrm>
            <a:off x="457200" y="1621291"/>
            <a:ext cx="4395019" cy="385487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okay to have more than one function in the same Program Area (and file)</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makeSunset in this one is somewhat easier to read.</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clear what it does </a:t>
            </a:r>
            <a:r>
              <a:rPr lang="en-US" altLang="ja-JP" sz="2400" kern="1200" dirty="0" smtClean="0">
                <a:solidFill>
                  <a:srgbClr val="000000"/>
                </a:solidFill>
                <a:latin typeface="Arial (Body)"/>
                <a:ea typeface="ＭＳ Ｐゴシック" charset="-128"/>
                <a:cs typeface="+mn-cs"/>
              </a:rPr>
              <a:t>“reduceBlue” </a:t>
            </a:r>
            <a:r>
              <a:rPr lang="en-US" altLang="ja-JP" sz="2400" kern="1200" dirty="0">
                <a:solidFill>
                  <a:srgbClr val="000000"/>
                </a:solidFill>
                <a:latin typeface="Arial (Body)"/>
                <a:ea typeface="ＭＳ Ｐゴシック" charset="-128"/>
                <a:cs typeface="+mn-cs"/>
              </a:rPr>
              <a:t>and </a:t>
            </a:r>
            <a:r>
              <a:rPr lang="en-US" altLang="ja-JP" sz="2400" kern="1200" dirty="0" smtClean="0">
                <a:solidFill>
                  <a:srgbClr val="000000"/>
                </a:solidFill>
                <a:latin typeface="Arial (Body)"/>
                <a:ea typeface="ＭＳ Ｐゴシック" charset="-128"/>
                <a:cs typeface="+mn-cs"/>
              </a:rPr>
              <a:t>“reduceGreen”</a:t>
            </a:r>
            <a:endParaRPr lang="en-US" altLang="ja-JP" sz="2400" kern="1200" dirty="0">
              <a:solidFill>
                <a:srgbClr val="000000"/>
              </a:solidFill>
              <a:latin typeface="Arial (Body)"/>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That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important</a:t>
            </a:r>
            <a:r>
              <a:rPr lang="en-US" altLang="ja-JP" sz="2400" kern="1200" dirty="0" smtClean="0">
                <a:solidFill>
                  <a:srgbClr val="000000"/>
                </a:solidFill>
                <a:latin typeface="Arial (Body)"/>
                <a:ea typeface="ＭＳ Ｐゴシック" charset="-128"/>
                <a:cs typeface="+mn-cs"/>
              </a:rPr>
              <a:t>!</a:t>
            </a:r>
            <a:endParaRPr lang="en-US" altLang="ja-JP" sz="2400" kern="1200" dirty="0">
              <a:solidFill>
                <a:srgbClr val="000000"/>
              </a:solidFill>
              <a:latin typeface="Arial (Body)"/>
              <a:ea typeface="ＭＳ Ｐゴシック" charset="-128"/>
              <a:cs typeface="+mn-cs"/>
            </a:endParaRPr>
          </a:p>
        </p:txBody>
      </p:sp>
      <p:pic>
        <p:nvPicPr>
          <p:cNvPr id="4" name="Picture 3" descr="Computer code has 11 lines. The lines read as follows. Line 1. d e f make sunset left parenthesis picture right parenthesis colon. Line 2. reduce blue left parenthesis picture right parenthesis. Line 3. reduce green left parenthesis picture right parenthesis. Line 4. d e f reduce blue left parenthesis picture right parenthesis colon. Line 5. for p, in get pixels left parenthesis picture right parenthesis colon. Line 6. value = get blue left parenthesis p right parenthesis. Line 7. set blue left parenthesis p comma value asterisk 0.7 right parenthesis. Line 8. d e f reduce green left parenthesis picture right parenthesis colon. Line 9. for p, in get pixels left parenthesis picture right parenthesis colon. Line 10. value = get green left parenthesis p right parenthesis. Line 11. set green left parenthesis p comma value asterisk 0.7 right parenthesis."/>
          <p:cNvPicPr>
            <a:picLocks noChangeAspect="1"/>
          </p:cNvPicPr>
          <p:nvPr/>
        </p:nvPicPr>
        <p:blipFill rotWithShape="1">
          <a:blip r:embed="rId2"/>
          <a:srcRect t="1826" b="2494"/>
          <a:stretch/>
        </p:blipFill>
        <p:spPr>
          <a:xfrm>
            <a:off x="5157084" y="1659127"/>
            <a:ext cx="3037180" cy="3780950"/>
          </a:xfrm>
          <a:prstGeom prst="rect">
            <a:avLst/>
          </a:prstGeom>
        </p:spPr>
      </p:pic>
      <p:sp>
        <p:nvSpPr>
          <p:cNvPr id="11" name="Text Box 5"/>
          <p:cNvSpPr txBox="1">
            <a:spLocks noChangeArrowheads="1"/>
          </p:cNvSpPr>
          <p:nvPr/>
        </p:nvSpPr>
        <p:spPr bwMode="auto">
          <a:xfrm>
            <a:off x="457200" y="5653823"/>
            <a:ext cx="7560129" cy="466725"/>
          </a:xfrm>
          <a:prstGeom prst="rect">
            <a:avLst/>
          </a:prstGeom>
          <a:solidFill>
            <a:schemeClr val="bg1"/>
          </a:solidFill>
          <a:ln w="9525">
            <a:solidFill>
              <a:schemeClr val="bg1"/>
            </a:solidFill>
            <a:miter lim="800000"/>
            <a:headEnd/>
            <a:tailEnd/>
          </a:ln>
          <a:effectLst/>
        </p:spPr>
        <p:txBody>
          <a:bodyPr wrap="square">
            <a:spAutoFit/>
          </a:bodyPr>
          <a:lstStyle/>
          <a:p>
            <a:pPr marR="0" lvl="0" defTabSz="914400" eaLnBrk="0" fontAlgn="base" latinLnBrk="0" hangingPunct="0">
              <a:lnSpc>
                <a:spcPct val="100000"/>
              </a:lnSpc>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ＭＳ Ｐゴシック" charset="-128"/>
                <a:cs typeface="+mn-cs"/>
              </a:rPr>
              <a:t>Programs are written for people, not computers!</a:t>
            </a:r>
          </a:p>
        </p:txBody>
      </p:sp>
    </p:spTree>
    <p:extLst>
      <p:ext uri="{BB962C8B-B14F-4D97-AF65-F5344CB8AC3E}">
        <p14:creationId xmlns:p14="http://schemas.microsoft.com/office/powerpoint/2010/main" val="16495027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Considering Variations</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4439265" cy="452596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can only do this because </a:t>
            </a:r>
            <a:r>
              <a:rPr lang="en-US" altLang="en-US" sz="2400" b="1" kern="1200" dirty="0">
                <a:solidFill>
                  <a:srgbClr val="000000"/>
                </a:solidFill>
                <a:latin typeface="Arial (Body)"/>
                <a:ea typeface="ＭＳ Ｐゴシック" charset="-128"/>
              </a:rPr>
              <a:t>reduceBlue</a:t>
            </a:r>
            <a:r>
              <a:rPr lang="en-US" altLang="en-US" sz="2400" kern="1200" dirty="0">
                <a:solidFill>
                  <a:srgbClr val="000000"/>
                </a:solidFill>
                <a:latin typeface="Arial (Body)"/>
                <a:ea typeface="ＭＳ Ｐゴシック" charset="-128"/>
              </a:rPr>
              <a:t> and </a:t>
            </a:r>
            <a:r>
              <a:rPr lang="en-US" altLang="en-US" sz="2400" b="1" kern="1200" dirty="0">
                <a:solidFill>
                  <a:srgbClr val="000000"/>
                </a:solidFill>
                <a:latin typeface="Arial (Body)"/>
                <a:ea typeface="ＭＳ Ｐゴシック" charset="-128"/>
              </a:rPr>
              <a:t>reduceGreen</a:t>
            </a:r>
            <a:r>
              <a:rPr lang="en-US" altLang="en-US" sz="2400" kern="1200" dirty="0">
                <a:solidFill>
                  <a:srgbClr val="000000"/>
                </a:solidFill>
                <a:latin typeface="Arial (Body)"/>
                <a:ea typeface="ＭＳ Ｐゴシック" charset="-128"/>
              </a:rPr>
              <a:t>, do </a:t>
            </a:r>
            <a:r>
              <a:rPr lang="en-US" altLang="en-US" sz="2400" b="1" kern="1200" dirty="0">
                <a:solidFill>
                  <a:srgbClr val="000000"/>
                </a:solidFill>
                <a:latin typeface="Arial (Body)"/>
                <a:ea typeface="ＭＳ Ｐゴシック" charset="-128"/>
              </a:rPr>
              <a:t>one and only one thing</a:t>
            </a:r>
            <a:r>
              <a:rPr lang="en-US" altLang="en-US" sz="2400" kern="1200" dirty="0">
                <a:solidFill>
                  <a:srgbClr val="000000"/>
                </a:solidFill>
                <a:latin typeface="Arial (Body)"/>
                <a:ea typeface="ＭＳ Ｐゴシック" charset="-128"/>
              </a:rPr>
              <a: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If we put </a:t>
            </a:r>
            <a:r>
              <a:rPr lang="en-US" altLang="en-US" sz="2400" b="1" kern="1200" dirty="0">
                <a:solidFill>
                  <a:srgbClr val="000000"/>
                </a:solidFill>
                <a:latin typeface="Arial (Body)"/>
                <a:ea typeface="ＭＳ Ｐゴシック" charset="-128"/>
              </a:rPr>
              <a:t>pickAFile</a:t>
            </a:r>
            <a:r>
              <a:rPr lang="en-US" altLang="en-US" sz="2400" kern="1200" dirty="0">
                <a:solidFill>
                  <a:srgbClr val="000000"/>
                </a:solidFill>
                <a:latin typeface="Arial (Body)"/>
                <a:ea typeface="ＭＳ Ｐゴシック" charset="-128"/>
              </a:rPr>
              <a:t> and </a:t>
            </a:r>
            <a:r>
              <a:rPr lang="en-US" altLang="en-US" sz="2400" b="1" kern="1200" dirty="0">
                <a:solidFill>
                  <a:srgbClr val="000000"/>
                </a:solidFill>
                <a:latin typeface="Arial (Body)"/>
                <a:ea typeface="ＭＳ Ｐゴシック" charset="-128"/>
              </a:rPr>
              <a:t>makePicture</a:t>
            </a:r>
            <a:r>
              <a:rPr lang="en-US" altLang="en-US" sz="2400" kern="1200" dirty="0">
                <a:solidFill>
                  <a:srgbClr val="000000"/>
                </a:solidFill>
                <a:latin typeface="Arial (Body)"/>
                <a:ea typeface="ＭＳ Ｐゴシック" charset="-128"/>
              </a:rPr>
              <a:t> in them,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d </a:t>
            </a:r>
            <a:r>
              <a:rPr lang="en-US" altLang="ja-JP" sz="2400" kern="1200" dirty="0">
                <a:solidFill>
                  <a:srgbClr val="000000"/>
                </a:solidFill>
                <a:latin typeface="Arial (Body)"/>
                <a:ea typeface="ＭＳ Ｐゴシック" charset="-128"/>
              </a:rPr>
              <a:t>have to pick a file twice (better be the same file), make the picture—then save the picture so that the next one could get it!</a:t>
            </a:r>
            <a:endParaRPr lang="en-US" altLang="en-US" sz="2400" kern="1200" dirty="0">
              <a:solidFill>
                <a:srgbClr val="000000"/>
              </a:solidFill>
              <a:latin typeface="Arial (Body)"/>
              <a:ea typeface="ＭＳ Ｐゴシック" charset="-128"/>
            </a:endParaRPr>
          </a:p>
        </p:txBody>
      </p:sp>
      <p:pic>
        <p:nvPicPr>
          <p:cNvPr id="4" name="Picture 3" descr="Computer code has 11 lines. The lines read as follows. Line 1. d e f make sunset left parenthesis picture right parenthesis colon. Line 2. reduce blue left parenthesis picture right parenthesis. Line 3. reduce green left parenthesis picture right parenthesis. Line 4. d e f reduce blue left parenthesis picture right parenthesis colon. Line 5. for p, in get pixels left parenthesis picture right parenthesis colon. Line 6. value = get blue left parenthesis p right parenthesis. Line 7. set blue left parenthesis p comma value asterisk 0.7 right parenthesis. Line 8. d e f reduce green left parenthesis picture right parenthesis colon. Line 9. for p, in get pixels left parenthesis picture right parenthesis colon. Line 10. value = get green left parenthesis p right parenthesis. Line 11. set green left parenthesis p comma value asterisk 0.7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028" y="1600200"/>
            <a:ext cx="3132083" cy="4330573"/>
          </a:xfrm>
          <a:prstGeom prst="rect">
            <a:avLst/>
          </a:prstGeom>
        </p:spPr>
      </p:pic>
    </p:spTree>
    <p:extLst>
      <p:ext uri="{BB962C8B-B14F-4D97-AF65-F5344CB8AC3E}">
        <p14:creationId xmlns:p14="http://schemas.microsoft.com/office/powerpoint/2010/main" val="40747419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Does Makesunset Do One and Only One Thing?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611605" y="1558709"/>
            <a:ext cx="7920789" cy="445503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Yes, but </a:t>
            </a: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a higher-level, </a:t>
            </a:r>
            <a:r>
              <a:rPr lang="en-US" altLang="ja-JP" sz="2400" b="1" kern="1200" dirty="0">
                <a:solidFill>
                  <a:srgbClr val="000000"/>
                </a:solidFill>
                <a:latin typeface="Arial (Body)"/>
                <a:ea typeface="ＭＳ Ｐゴシック" charset="-128"/>
              </a:rPr>
              <a:t>more abstract</a:t>
            </a:r>
            <a:r>
              <a:rPr lang="en-US" altLang="ja-JP" sz="2400" kern="1200" dirty="0">
                <a:solidFill>
                  <a:srgbClr val="000000"/>
                </a:solidFill>
                <a:latin typeface="Arial (Body)"/>
                <a:ea typeface="ＭＳ Ｐゴシック" charset="-128"/>
              </a:rPr>
              <a:t> thing.</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built on lower-level </a:t>
            </a:r>
            <a:r>
              <a:rPr lang="en-US" altLang="ja-JP" sz="2400" b="1" kern="1200" dirty="0">
                <a:solidFill>
                  <a:srgbClr val="000000"/>
                </a:solidFill>
                <a:latin typeface="Arial (Body)"/>
                <a:ea typeface="ＭＳ Ｐゴシック" charset="-128"/>
                <a:cs typeface="+mn-cs"/>
              </a:rPr>
              <a:t>one and only one thing</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call this </a:t>
            </a:r>
            <a:r>
              <a:rPr lang="en-US" altLang="en-US" sz="2400" b="1" kern="1200" dirty="0">
                <a:solidFill>
                  <a:srgbClr val="000000"/>
                </a:solidFill>
                <a:latin typeface="Arial (Body)"/>
                <a:ea typeface="ＭＳ Ｐゴシック" charset="-128"/>
              </a:rPr>
              <a:t>hierarchical decomposition.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You have some </a:t>
            </a:r>
            <a:r>
              <a:rPr lang="en-US" altLang="en-US" sz="2400" b="1" kern="1200" dirty="0">
                <a:solidFill>
                  <a:srgbClr val="000000"/>
                </a:solidFill>
                <a:latin typeface="Arial (Body)"/>
                <a:ea typeface="ＭＳ Ｐゴシック" charset="-128"/>
                <a:cs typeface="+mn-cs"/>
              </a:rPr>
              <a:t>thing</a:t>
            </a:r>
            <a:r>
              <a:rPr lang="en-US" altLang="en-US" sz="2400" kern="1200" dirty="0">
                <a:solidFill>
                  <a:srgbClr val="000000"/>
                </a:solidFill>
                <a:latin typeface="Arial (Body)"/>
                <a:ea typeface="ＭＳ Ｐゴシック" charset="-128"/>
                <a:cs typeface="+mn-cs"/>
              </a:rPr>
              <a:t> that you want the computer </a:t>
            </a:r>
            <a:r>
              <a:rPr lang="en-US" altLang="en-US" sz="2400" kern="1200" dirty="0" smtClean="0">
                <a:solidFill>
                  <a:srgbClr val="000000"/>
                </a:solidFill>
                <a:latin typeface="Arial (Body)"/>
                <a:ea typeface="ＭＳ Ｐゴシック" charset="-128"/>
                <a:cs typeface="+mn-cs"/>
              </a:rPr>
              <a:t>to do</a:t>
            </a:r>
            <a:r>
              <a:rPr lang="en-US" altLang="en-US" sz="2400" kern="1200" dirty="0">
                <a:solidFill>
                  <a:srgbClr val="000000"/>
                </a:solidFill>
                <a:latin typeface="Arial (Body)"/>
                <a:ea typeface="ＭＳ Ｐゴシック" charset="-128"/>
                <a:cs typeface="+mn-cs"/>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Redefine that </a:t>
            </a:r>
            <a:r>
              <a:rPr lang="en-US" altLang="en-US" sz="2400" b="1" kern="1200" dirty="0">
                <a:solidFill>
                  <a:srgbClr val="000000"/>
                </a:solidFill>
                <a:latin typeface="Arial (Body)"/>
                <a:ea typeface="ＭＳ Ｐゴシック" charset="-128"/>
                <a:cs typeface="+mn-cs"/>
              </a:rPr>
              <a:t>thing</a:t>
            </a:r>
            <a:r>
              <a:rPr lang="en-US" altLang="en-US" sz="2400" kern="1200" dirty="0">
                <a:solidFill>
                  <a:srgbClr val="000000"/>
                </a:solidFill>
                <a:latin typeface="Arial (Body)"/>
                <a:ea typeface="ＭＳ Ｐゴシック" charset="-128"/>
                <a:cs typeface="+mn-cs"/>
              </a:rPr>
              <a:t> in terms of smaller </a:t>
            </a:r>
            <a:r>
              <a:rPr lang="en-US" altLang="en-US" sz="2400" b="1" kern="1200" dirty="0">
                <a:solidFill>
                  <a:srgbClr val="000000"/>
                </a:solidFill>
                <a:latin typeface="Arial (Body)"/>
                <a:ea typeface="ＭＳ Ｐゴシック" charset="-128"/>
                <a:cs typeface="+mn-cs"/>
              </a:rPr>
              <a:t>things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Repeat until you know how to write the smaller things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Then write the larger things in terms of the smaller things.</a:t>
            </a:r>
          </a:p>
        </p:txBody>
      </p:sp>
    </p:spTree>
    <p:extLst>
      <p:ext uri="{BB962C8B-B14F-4D97-AF65-F5344CB8AC3E}">
        <p14:creationId xmlns:p14="http://schemas.microsoft.com/office/powerpoint/2010/main" val="26836691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Are all the Things Named Picture the Same?</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708483"/>
            <a:ext cx="4555671"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What if we use this like this in the Command Area</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pic>
        <p:nvPicPr>
          <p:cNvPr id="6" name="Picture 5" descr="Computer code has 4 lines. The lines read as follows. Line 1. right angle bracket right angle bracket right angle bracket file equals pick A file left parenthesis right parenthesis. Line 2. right angle bracket right angle bracket right angle bracket picture equals make Picture left parenthesis file right parenthesis. Line 3. right angle bracket right angle bracket right angle bracket make Sunset left parenthesis picture right parenthesis. Line 4. right angle bracket right angle bracket right angle bracket show left parenthesis picture right parenthesis."/>
          <p:cNvPicPr>
            <a:picLocks noChangeAspect="1"/>
          </p:cNvPicPr>
          <p:nvPr/>
        </p:nvPicPr>
        <p:blipFill rotWithShape="1">
          <a:blip r:embed="rId3"/>
          <a:srcRect l="2355" t="5564" r="3772" b="10403"/>
          <a:stretch/>
        </p:blipFill>
        <p:spPr>
          <a:xfrm>
            <a:off x="677635" y="2743201"/>
            <a:ext cx="4114800" cy="1460090"/>
          </a:xfrm>
          <a:prstGeom prst="rect">
            <a:avLst/>
          </a:prstGeom>
        </p:spPr>
      </p:pic>
      <p:pic>
        <p:nvPicPr>
          <p:cNvPr id="4" name="Picture 3" descr="Computer code has 11 lines. The lines read as follows. Line 1. d e f make sunset left parenthesis picture right parenthesis colon. Line 2. reduce blue left parenthesis picture right parenthesis. Line 3. reduce green left parenthesis picture right parenthesis. Line 4. d e f reduce blue left parenthesis picture right parenthesis colon. Line 5. for p, in get pixels left parenthesis picture right parenthesis colon. Line 6. value = get blue left parenthesis p right parenthesis. Line 7. set blue left parenthesis p comma value asterisk 0.7 right parenthesis. Line 8. d e f reduce green left parenthesis picture right parenthesis colon. Line 9. for p, in get pixels left parenthesis picture right parenthesis colon. Line 10. value = get green left parenthesis p right parenthesis. Line 11. set green left parenthesis p comma value asterisk 0.7 right parenthesi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3895" y="1708483"/>
            <a:ext cx="3268217" cy="4474132"/>
          </a:xfrm>
          <a:prstGeom prst="rect">
            <a:avLst/>
          </a:prstGeom>
        </p:spPr>
      </p:pic>
    </p:spTree>
    <p:extLst>
      <p:ext uri="{BB962C8B-B14F-4D97-AF65-F5344CB8AC3E}">
        <p14:creationId xmlns:p14="http://schemas.microsoft.com/office/powerpoint/2010/main" val="18043888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20000"/>
              </a:spcBef>
              <a:spcAft>
                <a:spcPct val="0"/>
              </a:spcAft>
              <a:buClr>
                <a:srgbClr val="0BD0D9"/>
              </a:buClr>
              <a:buSzPct val="95000"/>
            </a:pPr>
            <a:r>
              <a:rPr lang="en-US" altLang="en-US" kern="1200" dirty="0">
                <a:latin typeface="Times New Roman" panose="02020603050405020304" pitchFamily="18" charset="0"/>
                <a:ea typeface="ＭＳ Ｐゴシック" charset="-128"/>
              </a:rPr>
              <a:t>I Want to Increase the Blue of Each Pixel by 25%. I Write This:</a:t>
            </a:r>
          </a:p>
        </p:txBody>
      </p:sp>
      <p:pic>
        <p:nvPicPr>
          <p:cNvPr id="4" name="Picture 3" descr="Computer code has 4 lines. The lines read as follows. Line 1. D e f Increase Blue left parenthesis p i c right parenthesis. Line 2. for Pixel in Get pixels left parenthesis p i c right parenthesis. Line 3. b equals Get blue left parenthesis pixel right parenthesis. Line 4. hash hash what Goes Here question mark."/>
          <p:cNvPicPr>
            <a:picLocks noChangeAspect="1"/>
          </p:cNvPicPr>
          <p:nvPr/>
        </p:nvPicPr>
        <p:blipFill>
          <a:blip r:embed="rId3"/>
          <a:stretch>
            <a:fillRect/>
          </a:stretch>
        </p:blipFill>
        <p:spPr>
          <a:xfrm>
            <a:off x="457200" y="1634104"/>
            <a:ext cx="3212870" cy="1908213"/>
          </a:xfrm>
          <a:prstGeom prst="rect">
            <a:avLst/>
          </a:prstGeom>
        </p:spPr>
      </p:pic>
      <p:sp>
        <p:nvSpPr>
          <p:cNvPr id="3" name="Text Placeholder 2"/>
          <p:cNvSpPr>
            <a:spLocks noGrp="1"/>
          </p:cNvSpPr>
          <p:nvPr>
            <p:ph idx="1"/>
          </p:nvPr>
        </p:nvSpPr>
        <p:spPr>
          <a:xfrm>
            <a:off x="457200" y="3767886"/>
            <a:ext cx="3412671" cy="2358277"/>
          </a:xfrm>
        </p:spPr>
        <p:txBody>
          <a:bodyPr/>
          <a:lstStyle/>
          <a:p>
            <a:pPr marL="0" indent="0">
              <a:buNone/>
            </a:pPr>
            <a:r>
              <a:rPr lang="en-US" altLang="en-US" sz="2400" kern="1200" dirty="0" smtClean="0">
                <a:latin typeface="+mn-lt"/>
                <a:ea typeface="ＭＳ Ｐゴシック" charset="-128"/>
              </a:rPr>
              <a:t>setBlue(pixel</a:t>
            </a:r>
            <a:r>
              <a:rPr lang="en-US" altLang="en-US" sz="2400" kern="1200" dirty="0">
                <a:latin typeface="+mn-lt"/>
                <a:ea typeface="ＭＳ Ｐゴシック" charset="-128"/>
              </a:rPr>
              <a:t>, 0.25 * </a:t>
            </a:r>
            <a:r>
              <a:rPr lang="en-US" altLang="en-US" sz="2400" kern="1200" dirty="0" smtClean="0">
                <a:latin typeface="+mn-lt"/>
                <a:ea typeface="ＭＳ Ｐゴシック" charset="-128"/>
              </a:rPr>
              <a:t>b)</a:t>
            </a:r>
          </a:p>
          <a:p>
            <a:pPr marL="0" indent="0">
              <a:buNone/>
            </a:pPr>
            <a:r>
              <a:rPr lang="en-US" altLang="en-US" sz="2400" kern="1200" dirty="0" smtClean="0">
                <a:latin typeface="+mn-lt"/>
                <a:ea typeface="ＭＳ Ｐゴシック" charset="-128"/>
              </a:rPr>
              <a:t>setBlue(pixel</a:t>
            </a:r>
            <a:r>
              <a:rPr lang="en-US" altLang="en-US" sz="2400" kern="1200" dirty="0">
                <a:latin typeface="+mn-lt"/>
                <a:ea typeface="ＭＳ Ｐゴシック" charset="-128"/>
              </a:rPr>
              <a:t>, 1.25 * </a:t>
            </a:r>
            <a:r>
              <a:rPr lang="en-US" altLang="en-US" sz="2400" kern="1200" dirty="0" smtClean="0">
                <a:latin typeface="+mn-lt"/>
                <a:ea typeface="ＭＳ Ｐゴシック" charset="-128"/>
              </a:rPr>
              <a:t>b)</a:t>
            </a:r>
          </a:p>
          <a:p>
            <a:pPr marL="0" indent="0">
              <a:buNone/>
            </a:pPr>
            <a:r>
              <a:rPr lang="en-US" altLang="en-US" sz="2400" kern="1200" dirty="0" smtClean="0">
                <a:latin typeface="+mn-lt"/>
                <a:ea typeface="ＭＳ Ｐゴシック" charset="-128"/>
              </a:rPr>
              <a:t>setBlue(pixel</a:t>
            </a:r>
            <a:r>
              <a:rPr lang="en-US" altLang="en-US" sz="2400" kern="1200" dirty="0">
                <a:latin typeface="+mn-lt"/>
                <a:ea typeface="ＭＳ Ｐゴシック" charset="-128"/>
              </a:rPr>
              <a:t>, 0.75 * </a:t>
            </a:r>
            <a:r>
              <a:rPr lang="en-US" altLang="en-US" sz="2400" kern="1200" dirty="0" smtClean="0">
                <a:latin typeface="+mn-lt"/>
                <a:ea typeface="ＭＳ Ｐゴシック" charset="-128"/>
              </a:rPr>
              <a:t>b)</a:t>
            </a:r>
          </a:p>
          <a:p>
            <a:pPr marL="0" indent="0">
              <a:buNone/>
            </a:pPr>
            <a:r>
              <a:rPr lang="en-US" altLang="en-US" sz="2400" kern="1200" dirty="0" smtClean="0">
                <a:latin typeface="+mn-lt"/>
                <a:ea typeface="ＭＳ Ｐゴシック" charset="-128"/>
              </a:rPr>
              <a:t>setBlue(pixel</a:t>
            </a:r>
            <a:r>
              <a:rPr lang="en-US" altLang="en-US" sz="2400" kern="1200" dirty="0">
                <a:latin typeface="+mn-lt"/>
                <a:ea typeface="ＭＳ Ｐゴシック" charset="-128"/>
              </a:rPr>
              <a:t>, 1.75 * b</a:t>
            </a:r>
            <a:r>
              <a:rPr lang="en-US" altLang="en-US" sz="2400" kern="1200" dirty="0" smtClean="0">
                <a:latin typeface="+mn-lt"/>
                <a:ea typeface="ＭＳ Ｐゴシック" charset="-128"/>
              </a:rPr>
              <a:t>)</a:t>
            </a:r>
            <a:endParaRPr lang="en-US" sz="2400" dirty="0">
              <a:latin typeface="+mn-lt"/>
            </a:endParaRPr>
          </a:p>
        </p:txBody>
      </p:sp>
      <p:pic>
        <p:nvPicPr>
          <p:cNvPr id="11" name="Picture 10" descr="Boxes in varying shades with corresponding numbers. Box numbered 1 is in the shade of light green. Box numbered 2 is in shade of pink. Box numbered 3 is in shade of orange. Box numbered 4 is in shade of dark green."/>
          <p:cNvPicPr>
            <a:picLocks noChangeAspect="1"/>
          </p:cNvPicPr>
          <p:nvPr/>
        </p:nvPicPr>
        <p:blipFill>
          <a:blip r:embed="rId4"/>
          <a:stretch>
            <a:fillRect/>
          </a:stretch>
        </p:blipFill>
        <p:spPr>
          <a:xfrm>
            <a:off x="4202719" y="3620707"/>
            <a:ext cx="355269" cy="2588383"/>
          </a:xfrm>
          <a:prstGeom prst="rect">
            <a:avLst/>
          </a:prstGeom>
        </p:spPr>
      </p:pic>
    </p:spTree>
    <p:extLst>
      <p:ext uri="{BB962C8B-B14F-4D97-AF65-F5344CB8AC3E}">
        <p14:creationId xmlns:p14="http://schemas.microsoft.com/office/powerpoint/2010/main" val="13866529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eaLnBrk="0" fontAlgn="base" hangingPunct="0">
              <a:spcBef>
                <a:spcPct val="20000"/>
              </a:spcBef>
              <a:spcAft>
                <a:spcPct val="0"/>
              </a:spcAft>
              <a:buClr>
                <a:srgbClr val="0BD0D9"/>
              </a:buClr>
              <a:buSzPct val="95000"/>
            </a:pPr>
            <a:r>
              <a:rPr lang="en-US" altLang="en-US" kern="1200" dirty="0">
                <a:latin typeface="Times New Roman" panose="02020603050405020304" pitchFamily="18" charset="0"/>
                <a:ea typeface="ＭＳ Ｐゴシック" charset="-128"/>
              </a:rPr>
              <a:t>I Want to Increase the Red of Each Pixel by the Same Amount. I Write </a:t>
            </a:r>
            <a:r>
              <a:rPr lang="en-US" altLang="en-US" kern="1200" dirty="0" smtClean="0">
                <a:latin typeface="Times New Roman" panose="02020603050405020304" pitchFamily="18" charset="0"/>
                <a:ea typeface="ＭＳ Ｐゴシック" charset="-128"/>
              </a:rPr>
              <a:t>This</a:t>
            </a:r>
            <a:endParaRPr lang="en-US" altLang="en-US" kern="1200" dirty="0">
              <a:latin typeface="Times New Roman" panose="02020603050405020304" pitchFamily="18" charset="0"/>
              <a:ea typeface="ＭＳ Ｐゴシック" charset="-128"/>
            </a:endParaRPr>
          </a:p>
        </p:txBody>
      </p:sp>
      <p:pic>
        <p:nvPicPr>
          <p:cNvPr id="4" name="Picture 3" descr="Computer code has 4 lines. The lines read as follows. Line 1. D e f Increase Red left parenthesis p i c right parenthesis. Line 2. for Pixel in Get pixels left parenthesis p i c right parenthesis. Line 3. b equals Get Red left parenthesis pixel right parenthesis. Line 4. hash hash what Goes Here question mark."/>
          <p:cNvPicPr>
            <a:picLocks noChangeAspect="1"/>
          </p:cNvPicPr>
          <p:nvPr/>
        </p:nvPicPr>
        <p:blipFill rotWithShape="1">
          <a:blip r:embed="rId3"/>
          <a:srcRect l="3142" t="2586" r="3503" b="6213"/>
          <a:stretch/>
        </p:blipFill>
        <p:spPr>
          <a:xfrm>
            <a:off x="457200" y="1671676"/>
            <a:ext cx="3067664" cy="1740311"/>
          </a:xfrm>
          <a:prstGeom prst="rect">
            <a:avLst/>
          </a:prstGeom>
        </p:spPr>
      </p:pic>
      <p:sp>
        <p:nvSpPr>
          <p:cNvPr id="3" name="Text Placeholder 2"/>
          <p:cNvSpPr>
            <a:spLocks noGrp="1"/>
          </p:cNvSpPr>
          <p:nvPr>
            <p:ph type="body" idx="1"/>
          </p:nvPr>
        </p:nvSpPr>
        <p:spPr>
          <a:xfrm>
            <a:off x="457200" y="3715662"/>
            <a:ext cx="3067664" cy="2274637"/>
          </a:xfrm>
        </p:spPr>
        <p:txBody>
          <a:bodyPr/>
          <a:lstStyle/>
          <a:p>
            <a:pPr marL="0" indent="0">
              <a:buNone/>
            </a:pPr>
            <a:r>
              <a:rPr lang="en-US" altLang="en-US" sz="2400" kern="1200" dirty="0" smtClean="0">
                <a:latin typeface="+mn-lt"/>
                <a:ea typeface="ＭＳ Ｐゴシック" charset="-128"/>
                <a:cs typeface="Times New Roman" panose="02020603050405020304" pitchFamily="18" charset="0"/>
              </a:rPr>
              <a:t>setRed(pixel</a:t>
            </a:r>
            <a:r>
              <a:rPr lang="en-US" altLang="en-US" sz="2400" kern="1200" dirty="0">
                <a:latin typeface="+mn-lt"/>
                <a:ea typeface="ＭＳ Ｐゴシック" charset="-128"/>
                <a:cs typeface="Times New Roman" panose="02020603050405020304" pitchFamily="18" charset="0"/>
              </a:rPr>
              <a:t>, r - </a:t>
            </a:r>
            <a:r>
              <a:rPr lang="en-US" altLang="en-US" sz="2400" kern="1200" dirty="0" smtClean="0">
                <a:latin typeface="+mn-lt"/>
                <a:ea typeface="ＭＳ Ｐゴシック" charset="-128"/>
                <a:cs typeface="Times New Roman" panose="02020603050405020304" pitchFamily="18" charset="0"/>
              </a:rPr>
              <a:t>50)</a:t>
            </a:r>
          </a:p>
          <a:p>
            <a:pPr marL="0" indent="0">
              <a:buNone/>
            </a:pPr>
            <a:r>
              <a:rPr lang="en-US" altLang="en-US" sz="2400" kern="1200" dirty="0" smtClean="0">
                <a:latin typeface="+mn-lt"/>
                <a:ea typeface="ＭＳ Ｐゴシック" charset="-128"/>
                <a:cs typeface="Times New Roman" panose="02020603050405020304" pitchFamily="18" charset="0"/>
              </a:rPr>
              <a:t>setRed(pixel</a:t>
            </a:r>
            <a:r>
              <a:rPr lang="en-US" altLang="en-US" sz="2400" kern="1200" dirty="0">
                <a:latin typeface="+mn-lt"/>
                <a:ea typeface="ＭＳ Ｐゴシック" charset="-128"/>
                <a:cs typeface="Times New Roman" panose="02020603050405020304" pitchFamily="18" charset="0"/>
              </a:rPr>
              <a:t>, r / </a:t>
            </a:r>
            <a:r>
              <a:rPr lang="en-US" altLang="en-US" sz="2400" kern="1200" dirty="0" smtClean="0">
                <a:latin typeface="+mn-lt"/>
                <a:ea typeface="ＭＳ Ｐゴシック" charset="-128"/>
                <a:cs typeface="Times New Roman" panose="02020603050405020304" pitchFamily="18" charset="0"/>
              </a:rPr>
              <a:t>50)</a:t>
            </a:r>
          </a:p>
          <a:p>
            <a:pPr marL="0" indent="0">
              <a:buNone/>
            </a:pPr>
            <a:r>
              <a:rPr lang="en-US" altLang="en-US" sz="2400" kern="1200" dirty="0" smtClean="0">
                <a:latin typeface="+mn-lt"/>
                <a:ea typeface="ＭＳ Ｐゴシック" charset="-128"/>
                <a:cs typeface="Times New Roman" panose="02020603050405020304" pitchFamily="18" charset="0"/>
              </a:rPr>
              <a:t>setRed(pixel</a:t>
            </a:r>
            <a:r>
              <a:rPr lang="en-US" altLang="en-US" sz="2400" kern="1200" dirty="0">
                <a:latin typeface="+mn-lt"/>
                <a:ea typeface="ＭＳ Ｐゴシック" charset="-128"/>
                <a:cs typeface="Times New Roman" panose="02020603050405020304" pitchFamily="18" charset="0"/>
              </a:rPr>
              <a:t>, r * </a:t>
            </a:r>
            <a:r>
              <a:rPr lang="en-US" altLang="en-US" sz="2400" kern="1200" dirty="0" smtClean="0">
                <a:latin typeface="+mn-lt"/>
                <a:ea typeface="ＭＳ Ｐゴシック" charset="-128"/>
                <a:cs typeface="Times New Roman" panose="02020603050405020304" pitchFamily="18" charset="0"/>
              </a:rPr>
              <a:t>50)</a:t>
            </a:r>
          </a:p>
          <a:p>
            <a:pPr marL="0" indent="0">
              <a:buNone/>
            </a:pPr>
            <a:r>
              <a:rPr lang="en-US" altLang="en-US" sz="2400" kern="1200" dirty="0" smtClean="0">
                <a:latin typeface="+mn-lt"/>
                <a:ea typeface="ＭＳ Ｐゴシック" charset="-128"/>
                <a:cs typeface="Times New Roman" panose="02020603050405020304" pitchFamily="18" charset="0"/>
              </a:rPr>
              <a:t>setRed(pixel</a:t>
            </a:r>
            <a:r>
              <a:rPr lang="en-US" altLang="en-US" sz="2400" kern="1200" dirty="0">
                <a:latin typeface="+mn-lt"/>
                <a:ea typeface="ＭＳ Ｐゴシック" charset="-128"/>
                <a:cs typeface="Times New Roman" panose="02020603050405020304" pitchFamily="18" charset="0"/>
              </a:rPr>
              <a:t>, r + 50)</a:t>
            </a:r>
            <a:endParaRPr lang="en-US" sz="2400" dirty="0">
              <a:latin typeface="+mn-lt"/>
              <a:cs typeface="Times New Roman" panose="02020603050405020304" pitchFamily="18" charset="0"/>
            </a:endParaRPr>
          </a:p>
        </p:txBody>
      </p:sp>
      <p:pic>
        <p:nvPicPr>
          <p:cNvPr id="11" name="Picture 10" descr="Boxes in varying shades with corresponding numbers. Box numbered 1 is in the shade of light green. Box numbered 2 is in shade of pink. Box numbered 3 is in shade of orange. Box numbered 4 is in shade of dark green."/>
          <p:cNvPicPr>
            <a:picLocks noChangeAspect="1"/>
          </p:cNvPicPr>
          <p:nvPr/>
        </p:nvPicPr>
        <p:blipFill>
          <a:blip r:embed="rId4"/>
          <a:stretch>
            <a:fillRect/>
          </a:stretch>
        </p:blipFill>
        <p:spPr>
          <a:xfrm>
            <a:off x="3977980" y="3715662"/>
            <a:ext cx="297010" cy="2163932"/>
          </a:xfrm>
          <a:prstGeom prst="rect">
            <a:avLst/>
          </a:prstGeom>
        </p:spPr>
      </p:pic>
    </p:spTree>
    <p:extLst>
      <p:ext uri="{BB962C8B-B14F-4D97-AF65-F5344CB8AC3E}">
        <p14:creationId xmlns:p14="http://schemas.microsoft.com/office/powerpoint/2010/main" val="35555074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Happens When We Use a Function</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180614" cy="1731213"/>
          </a:xfrm>
        </p:spPr>
        <p:txBody>
          <a:bodyPr wrap="square" lIns="91425" tIns="91425" rIns="91425" bIns="91425">
            <a:spAutoFit/>
          </a:bodyPr>
          <a:lstStyle/>
          <a:p>
            <a:pPr marL="255600" lvl="0" indent="-255600" fontAlgn="base">
              <a:buFont typeface="Arial" panose="020B0604020202020204" pitchFamily="34" charset="0"/>
              <a:buChar char="•"/>
              <a:tabLst/>
            </a:pPr>
            <a:r>
              <a:rPr lang="en-US" altLang="en-US" sz="2200" kern="1200" dirty="0">
                <a:solidFill>
                  <a:srgbClr val="000000"/>
                </a:solidFill>
                <a:latin typeface="+mn-lt"/>
                <a:ea typeface="ＭＳ Ｐゴシック" charset="-128"/>
              </a:rPr>
              <a:t>When we type in the Command </a:t>
            </a:r>
            <a:r>
              <a:rPr lang="en-US" altLang="en-US" sz="2200" kern="1200" dirty="0" smtClean="0">
                <a:solidFill>
                  <a:srgbClr val="000000"/>
                </a:solidFill>
                <a:latin typeface="+mn-lt"/>
                <a:ea typeface="ＭＳ Ｐゴシック" charset="-128"/>
              </a:rPr>
              <a:t>Area </a:t>
            </a:r>
            <a:r>
              <a:rPr lang="en-US" altLang="en-US" sz="2200" kern="1200" dirty="0" smtClean="0">
                <a:solidFill>
                  <a:srgbClr val="000000"/>
                </a:solidFill>
                <a:latin typeface="+mn-lt"/>
                <a:ea typeface="ＭＳ Ｐゴシック" charset="-128"/>
                <a:cs typeface="Calibri" panose="020F0502020204030204" pitchFamily="34" charset="0"/>
              </a:rPr>
              <a:t>makeSunset(picture)</a:t>
            </a:r>
          </a:p>
          <a:p>
            <a:pPr marL="255600" lvl="0" indent="-255600" fontAlgn="base">
              <a:buFont typeface="Arial" panose="020B0604020202020204" pitchFamily="34" charset="0"/>
              <a:buChar char="•"/>
              <a:tabLst/>
            </a:pPr>
            <a:r>
              <a:rPr lang="en-US" altLang="en-US" sz="2200" kern="1200" dirty="0" smtClean="0">
                <a:solidFill>
                  <a:srgbClr val="000000"/>
                </a:solidFill>
                <a:latin typeface="+mn-lt"/>
                <a:ea typeface="ＭＳ Ｐゴシック" charset="-128"/>
              </a:rPr>
              <a:t>Whatever </a:t>
            </a:r>
            <a:r>
              <a:rPr lang="en-US" altLang="en-US" sz="2200" kern="1200" dirty="0">
                <a:solidFill>
                  <a:srgbClr val="000000"/>
                </a:solidFill>
                <a:latin typeface="+mn-lt"/>
                <a:ea typeface="ＭＳ Ｐゴシック" charset="-128"/>
              </a:rPr>
              <a:t>object that is in the </a:t>
            </a:r>
            <a:r>
              <a:rPr lang="en-US" altLang="en-US" sz="2200" b="1" kern="1200" dirty="0">
                <a:solidFill>
                  <a:srgbClr val="000000"/>
                </a:solidFill>
                <a:latin typeface="+mn-lt"/>
                <a:ea typeface="ＭＳ Ｐゴシック" charset="-128"/>
              </a:rPr>
              <a:t>Command Area</a:t>
            </a:r>
            <a:r>
              <a:rPr lang="en-US" altLang="en-US" sz="2200" kern="1200" dirty="0">
                <a:solidFill>
                  <a:srgbClr val="000000"/>
                </a:solidFill>
                <a:latin typeface="+mn-lt"/>
                <a:ea typeface="ＭＳ Ｐゴシック" charset="-128"/>
              </a:rPr>
              <a:t> variable picture becomes the value of the </a:t>
            </a:r>
            <a:r>
              <a:rPr lang="en-US" altLang="en-US" sz="2200" b="1" kern="1200" dirty="0">
                <a:solidFill>
                  <a:srgbClr val="000000"/>
                </a:solidFill>
                <a:latin typeface="+mn-lt"/>
                <a:ea typeface="ＭＳ Ｐゴシック" charset="-128"/>
              </a:rPr>
              <a:t>placeholder (input) variable</a:t>
            </a:r>
            <a:r>
              <a:rPr lang="en-US" altLang="en-US" sz="2200" kern="1200" dirty="0">
                <a:solidFill>
                  <a:srgbClr val="000000"/>
                </a:solidFill>
                <a:latin typeface="+mn-lt"/>
                <a:ea typeface="ＭＳ Ｐゴシック" charset="-128"/>
              </a:rPr>
              <a:t> </a:t>
            </a:r>
            <a:r>
              <a:rPr lang="en-US" altLang="en-US" sz="2200" b="1" kern="1200" dirty="0">
                <a:solidFill>
                  <a:srgbClr val="000000"/>
                </a:solidFill>
                <a:latin typeface="+mn-lt"/>
                <a:ea typeface="ＭＳ Ｐゴシック" charset="-128"/>
              </a:rPr>
              <a:t>picture</a:t>
            </a:r>
            <a:r>
              <a:rPr lang="en-US" altLang="en-US" sz="2200" kern="1200" dirty="0">
                <a:solidFill>
                  <a:srgbClr val="000000"/>
                </a:solidFill>
                <a:latin typeface="+mn-lt"/>
                <a:ea typeface="ＭＳ Ｐゴシック" charset="-128"/>
              </a:rPr>
              <a:t> </a:t>
            </a:r>
            <a:r>
              <a:rPr lang="en-US" altLang="en-US" sz="2200" kern="1200" dirty="0" smtClean="0">
                <a:solidFill>
                  <a:srgbClr val="000000"/>
                </a:solidFill>
                <a:latin typeface="+mn-lt"/>
                <a:ea typeface="ＭＳ Ｐゴシック" charset="-128"/>
              </a:rPr>
              <a:t>in</a:t>
            </a:r>
          </a:p>
        </p:txBody>
      </p:sp>
      <p:pic>
        <p:nvPicPr>
          <p:cNvPr id="7" name="Picture 6" descr="Computer code has 3 lines. The lines read as follows. Line 1. d e f, make Sunset left parenthesis picture right parenthesis colon. Line 2, indented once. reduce Blue left parenthesis picture right parenthesis. Line 3, indented once. reduce Green left parenthesis picture right parenthesis."/>
          <p:cNvPicPr>
            <a:picLocks noChangeAspect="1"/>
          </p:cNvPicPr>
          <p:nvPr/>
        </p:nvPicPr>
        <p:blipFill rotWithShape="1">
          <a:blip r:embed="rId3"/>
          <a:srcRect l="1251" t="7451" r="2877" b="13974"/>
          <a:stretch/>
        </p:blipFill>
        <p:spPr>
          <a:xfrm>
            <a:off x="963386" y="3419901"/>
            <a:ext cx="3380014" cy="898072"/>
          </a:xfrm>
          <a:prstGeom prst="rect">
            <a:avLst/>
          </a:prstGeom>
        </p:spPr>
      </p:pic>
      <p:sp>
        <p:nvSpPr>
          <p:cNvPr id="5" name="Content Placeholder 4"/>
          <p:cNvSpPr>
            <a:spLocks noGrp="1"/>
          </p:cNvSpPr>
          <p:nvPr>
            <p:ph idx="14"/>
          </p:nvPr>
        </p:nvSpPr>
        <p:spPr>
          <a:xfrm>
            <a:off x="457200" y="4427565"/>
            <a:ext cx="8229600" cy="1811001"/>
          </a:xfrm>
        </p:spPr>
        <p:txBody>
          <a:bodyPr anchor="ctr"/>
          <a:lstStyle/>
          <a:p>
            <a:pPr marL="255600" indent="-255600" eaLnBrk="1" hangingPunct="1"/>
            <a:r>
              <a:rPr lang="en-US" altLang="en-US" sz="2200" b="1" dirty="0" smtClean="0">
                <a:latin typeface="+mn-lt"/>
                <a:ea typeface="ＭＳ Ｐゴシック" charset="-128"/>
              </a:rPr>
              <a:t>makeSunset</a:t>
            </a:r>
            <a:r>
              <a:rPr lang="fr-FR" altLang="ja-JP" sz="2200" dirty="0" smtClean="0">
                <a:latin typeface="+mn-lt"/>
                <a:ea typeface="ＭＳ Ｐゴシック" charset="-128"/>
              </a:rPr>
              <a:t>’</a:t>
            </a:r>
            <a:r>
              <a:rPr lang="en-US" altLang="ja-JP" sz="2200" dirty="0" smtClean="0">
                <a:latin typeface="+mn-lt"/>
                <a:ea typeface="ＭＳ Ｐゴシック" charset="-128"/>
              </a:rPr>
              <a:t>s </a:t>
            </a:r>
            <a:r>
              <a:rPr lang="en-US" altLang="ja-JP" sz="2200" dirty="0">
                <a:latin typeface="+mn-lt"/>
                <a:ea typeface="ＭＳ Ｐゴシック" charset="-128"/>
              </a:rPr>
              <a:t>picture is then passed as input to </a:t>
            </a:r>
            <a:r>
              <a:rPr lang="en-US" altLang="ja-JP" sz="2200" b="1" dirty="0">
                <a:latin typeface="+mn-lt"/>
                <a:ea typeface="ＭＳ Ｐゴシック" charset="-128"/>
              </a:rPr>
              <a:t>reduceBlue</a:t>
            </a:r>
            <a:r>
              <a:rPr lang="en-US" altLang="ja-JP" sz="2200" dirty="0">
                <a:latin typeface="+mn-lt"/>
                <a:ea typeface="ＭＳ Ｐゴシック" charset="-128"/>
              </a:rPr>
              <a:t> and </a:t>
            </a:r>
            <a:r>
              <a:rPr lang="en-US" altLang="ja-JP" sz="2200" b="1" dirty="0">
                <a:latin typeface="+mn-lt"/>
                <a:ea typeface="ＭＳ Ｐゴシック" charset="-128"/>
              </a:rPr>
              <a:t>reduceGreen</a:t>
            </a:r>
            <a:r>
              <a:rPr lang="en-US" altLang="ja-JP" sz="2200" dirty="0">
                <a:latin typeface="+mn-lt"/>
                <a:ea typeface="ＭＳ Ｐゴシック" charset="-128"/>
              </a:rPr>
              <a:t>, but their input variables are completely different from </a:t>
            </a:r>
            <a:r>
              <a:rPr lang="en-US" altLang="ja-JP" sz="2200" b="1" dirty="0" smtClean="0">
                <a:latin typeface="+mn-lt"/>
                <a:ea typeface="ＭＳ Ｐゴシック" charset="-128"/>
              </a:rPr>
              <a:t>makeSunset</a:t>
            </a:r>
            <a:r>
              <a:rPr lang="fr-FR" altLang="ja-JP" sz="2200" dirty="0" smtClean="0">
                <a:latin typeface="+mn-lt"/>
                <a:ea typeface="ＭＳ Ｐゴシック" charset="-128"/>
              </a:rPr>
              <a:t>’</a:t>
            </a:r>
            <a:r>
              <a:rPr lang="en-US" altLang="ja-JP" sz="2200" dirty="0" smtClean="0">
                <a:latin typeface="+mn-lt"/>
                <a:ea typeface="ＭＳ Ｐゴシック" charset="-128"/>
              </a:rPr>
              <a:t>s </a:t>
            </a:r>
            <a:r>
              <a:rPr lang="en-US" altLang="ja-JP" sz="2200" dirty="0">
                <a:latin typeface="+mn-lt"/>
                <a:ea typeface="ＭＳ Ｐゴシック" charset="-128"/>
              </a:rPr>
              <a:t>picture.</a:t>
            </a:r>
          </a:p>
          <a:p>
            <a:pPr lvl="1" indent="-284400" eaLnBrk="1" hangingPunct="1"/>
            <a:r>
              <a:rPr lang="en-US" altLang="en-US" sz="2200" dirty="0">
                <a:latin typeface="+mn-lt"/>
                <a:ea typeface="ＭＳ Ｐゴシック" charset="-128"/>
              </a:rPr>
              <a:t>For the life of the functions, they are the same </a:t>
            </a:r>
            <a:r>
              <a:rPr lang="en-US" altLang="en-US" sz="2200" b="1" dirty="0">
                <a:latin typeface="+mn-lt"/>
                <a:ea typeface="ＭＳ Ｐゴシック" charset="-128"/>
              </a:rPr>
              <a:t>values</a:t>
            </a:r>
            <a:r>
              <a:rPr lang="en-US" altLang="en-US" sz="2200" i="1" dirty="0">
                <a:latin typeface="+mn-lt"/>
                <a:ea typeface="ＭＳ Ｐゴシック" charset="-128"/>
              </a:rPr>
              <a:t> </a:t>
            </a:r>
            <a:r>
              <a:rPr lang="en-US" altLang="en-US" sz="2200" b="1" dirty="0">
                <a:latin typeface="+mn-lt"/>
                <a:ea typeface="ＭＳ Ｐゴシック" charset="-128"/>
              </a:rPr>
              <a:t>(picture objects</a:t>
            </a:r>
            <a:r>
              <a:rPr lang="en-US" altLang="en-US" sz="2200" b="1" dirty="0" smtClean="0">
                <a:latin typeface="+mn-lt"/>
                <a:ea typeface="ＭＳ Ｐゴシック" charset="-128"/>
              </a:rPr>
              <a:t>)</a:t>
            </a:r>
          </a:p>
        </p:txBody>
      </p:sp>
    </p:spTree>
    <p:extLst>
      <p:ext uri="{BB962C8B-B14F-4D97-AF65-F5344CB8AC3E}">
        <p14:creationId xmlns:p14="http://schemas.microsoft.com/office/powerpoint/2010/main" val="22004057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Names Have Contexts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33874" cy="456275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In natural language, the same word has different meanings depending on </a:t>
            </a:r>
            <a:r>
              <a:rPr lang="en-US" altLang="en-US" sz="2200" b="1" kern="1200" dirty="0">
                <a:solidFill>
                  <a:srgbClr val="000000"/>
                </a:solidFill>
                <a:latin typeface="Arial (Body)"/>
                <a:ea typeface="ＭＳ Ｐゴシック" charset="-128"/>
              </a:rPr>
              <a:t>context</a:t>
            </a:r>
            <a:r>
              <a:rPr lang="en-US" altLang="en-US" sz="2200" kern="1200" dirty="0">
                <a:solidFill>
                  <a:srgbClr val="000000"/>
                </a:solidFill>
                <a:latin typeface="Arial (Body)"/>
                <a:ea typeface="ＭＳ Ｐゴシック" charset="-128"/>
              </a:rPr>
              <a:t>.</a:t>
            </a:r>
          </a:p>
          <a:p>
            <a:pPr marL="741553" lvl="1" indent="-284353" fontAlgn="base">
              <a:spcAft>
                <a:spcPct val="0"/>
              </a:spcAft>
              <a:buFont typeface="Arial" panose="020B0604020202020204" pitchFamily="34" charset="0"/>
              <a:buChar char="–"/>
            </a:pPr>
            <a:r>
              <a:rPr lang="en-US" altLang="en-US" sz="2200" kern="1200" dirty="0" smtClean="0">
                <a:solidFill>
                  <a:srgbClr val="000000"/>
                </a:solidFill>
                <a:latin typeface="Arial (Body)"/>
                <a:ea typeface="ＭＳ Ｐゴシック" charset="-128"/>
                <a:cs typeface="+mn-cs"/>
              </a:rPr>
              <a:t>I</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m </a:t>
            </a:r>
            <a:r>
              <a:rPr lang="en-US" altLang="ja-JP" sz="2200" kern="1200" dirty="0">
                <a:solidFill>
                  <a:srgbClr val="000000"/>
                </a:solidFill>
                <a:latin typeface="Arial (Body)"/>
                <a:ea typeface="ＭＳ Ｐゴシック" charset="-128"/>
                <a:cs typeface="+mn-cs"/>
              </a:rPr>
              <a:t>going to </a:t>
            </a:r>
            <a:r>
              <a:rPr lang="en-US" altLang="ja-JP" sz="2200" b="1" kern="1200" dirty="0">
                <a:solidFill>
                  <a:srgbClr val="000000"/>
                </a:solidFill>
                <a:latin typeface="Arial (Body)"/>
                <a:ea typeface="ＭＳ Ｐゴシック" charset="-128"/>
                <a:cs typeface="+mn-cs"/>
              </a:rPr>
              <a:t>fly</a:t>
            </a:r>
            <a:r>
              <a:rPr lang="en-US" altLang="ja-JP" sz="2200" kern="1200" dirty="0">
                <a:solidFill>
                  <a:srgbClr val="000000"/>
                </a:solidFill>
                <a:latin typeface="Arial (Body)"/>
                <a:ea typeface="ＭＳ Ｐゴシック" charset="-128"/>
                <a:cs typeface="+mn-cs"/>
              </a:rPr>
              <a:t> to Vegas.</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Would you please swat that </a:t>
            </a:r>
            <a:r>
              <a:rPr lang="en-US" altLang="en-US" sz="2200" b="1" kern="1200" dirty="0" smtClean="0">
                <a:solidFill>
                  <a:srgbClr val="000000"/>
                </a:solidFill>
                <a:latin typeface="Arial (Body)"/>
                <a:ea typeface="ＭＳ Ｐゴシック" charset="-128"/>
                <a:cs typeface="+mn-cs"/>
              </a:rPr>
              <a:t>fly</a:t>
            </a:r>
            <a:r>
              <a:rPr lang="en-US" altLang="en-US" sz="2200" kern="1200" dirty="0" smtClean="0">
                <a:solidFill>
                  <a:srgbClr val="000000"/>
                </a:solidFill>
                <a:latin typeface="Arial (Body)"/>
                <a:ea typeface="ＭＳ Ｐゴシック" charset="-128"/>
                <a:cs typeface="+mn-cs"/>
              </a:rPr>
              <a:t>?</a:t>
            </a:r>
          </a:p>
          <a:p>
            <a:pPr marL="255651" lvl="0" indent="-255651" fontAlgn="base">
              <a:spcAft>
                <a:spcPct val="0"/>
              </a:spcAft>
              <a:buFont typeface="Arial" panose="020B0604020202020204" pitchFamily="34" charset="0"/>
              <a:buChar char="•"/>
              <a:tabLst/>
            </a:pPr>
            <a:r>
              <a:rPr lang="en-US" altLang="en-US" sz="2200" kern="1200" dirty="0" smtClean="0">
                <a:solidFill>
                  <a:srgbClr val="000000"/>
                </a:solidFill>
                <a:latin typeface="Arial (Body)"/>
                <a:ea typeface="ＭＳ Ｐゴシック" charset="-128"/>
              </a:rPr>
              <a:t>A function is its </a:t>
            </a:r>
            <a:r>
              <a:rPr lang="en-US" altLang="en-US" sz="2200" b="1" kern="1200" dirty="0" smtClean="0">
                <a:solidFill>
                  <a:srgbClr val="000000"/>
                </a:solidFill>
                <a:latin typeface="Arial (Body)"/>
                <a:ea typeface="ＭＳ Ｐゴシック" charset="-128"/>
              </a:rPr>
              <a:t>own</a:t>
            </a:r>
            <a:r>
              <a:rPr lang="en-US" altLang="en-US" sz="2200" kern="1200" dirty="0" smtClean="0">
                <a:solidFill>
                  <a:srgbClr val="000000"/>
                </a:solidFill>
                <a:latin typeface="Arial (Body)"/>
                <a:ea typeface="ＭＳ Ｐゴシック" charset="-128"/>
              </a:rPr>
              <a:t> context.</a:t>
            </a:r>
          </a:p>
          <a:p>
            <a:pPr marL="741553" lvl="1" indent="-284353" fontAlgn="base">
              <a:spcAft>
                <a:spcPct val="0"/>
              </a:spcAft>
              <a:buFont typeface="Arial" panose="020B0604020202020204" pitchFamily="34" charset="0"/>
              <a:buChar char="–"/>
            </a:pPr>
            <a:r>
              <a:rPr lang="en-US" altLang="en-US" sz="2200" kern="1200" dirty="0" smtClean="0">
                <a:solidFill>
                  <a:srgbClr val="000000"/>
                </a:solidFill>
                <a:latin typeface="Arial (Body)"/>
                <a:ea typeface="ＭＳ Ｐゴシック" charset="-128"/>
                <a:cs typeface="+mn-cs"/>
              </a:rPr>
              <a:t>Input </a:t>
            </a:r>
            <a:r>
              <a:rPr lang="en-US" altLang="en-US" sz="2200" kern="1200" dirty="0">
                <a:solidFill>
                  <a:srgbClr val="000000"/>
                </a:solidFill>
                <a:latin typeface="Arial (Body)"/>
                <a:ea typeface="ＭＳ Ｐゴシック" charset="-128"/>
                <a:cs typeface="+mn-cs"/>
              </a:rPr>
              <a:t>variables (</a:t>
            </a:r>
            <a:r>
              <a:rPr lang="en-US" altLang="en-US" sz="2200" b="1" kern="1200" dirty="0">
                <a:solidFill>
                  <a:srgbClr val="000000"/>
                </a:solidFill>
                <a:latin typeface="Arial (Body)"/>
                <a:ea typeface="ＭＳ Ｐゴシック" charset="-128"/>
                <a:cs typeface="+mn-cs"/>
              </a:rPr>
              <a:t>placeholders</a:t>
            </a:r>
            <a:r>
              <a:rPr lang="en-US" altLang="en-US" sz="2200" kern="1200" dirty="0">
                <a:solidFill>
                  <a:srgbClr val="000000"/>
                </a:solidFill>
                <a:latin typeface="Arial (Body)"/>
                <a:ea typeface="ＭＳ Ｐゴシック" charset="-128"/>
                <a:cs typeface="+mn-cs"/>
              </a:rPr>
              <a:t>) take on the value of the input values </a:t>
            </a:r>
            <a:r>
              <a:rPr lang="en-US" altLang="en-US" sz="2200" b="1" kern="1200" dirty="0">
                <a:solidFill>
                  <a:srgbClr val="000000"/>
                </a:solidFill>
                <a:latin typeface="Arial (Body)"/>
                <a:ea typeface="ＭＳ Ｐゴシック" charset="-128"/>
                <a:cs typeface="+mn-cs"/>
              </a:rPr>
              <a:t>only for the life of the function</a:t>
            </a:r>
          </a:p>
          <a:p>
            <a:pPr lvl="2" fontAlgn="base">
              <a:spcAft>
                <a:spcPct val="0"/>
              </a:spcAft>
              <a:buFontTx/>
              <a:buChar char="▪"/>
            </a:pPr>
            <a:r>
              <a:rPr lang="en-US" altLang="en-US" sz="2200" kern="1200" dirty="0">
                <a:solidFill>
                  <a:srgbClr val="000000"/>
                </a:solidFill>
                <a:latin typeface="Arial (Body)"/>
                <a:ea typeface="ＭＳ Ｐゴシック" charset="-128"/>
                <a:cs typeface="+mn-cs"/>
              </a:rPr>
              <a:t>Only while </a:t>
            </a:r>
            <a:r>
              <a:rPr lang="en-US" altLang="en-US" sz="2200" kern="1200" dirty="0" smtClean="0">
                <a:solidFill>
                  <a:srgbClr val="000000"/>
                </a:solidFill>
                <a:latin typeface="Arial (Body)"/>
                <a:ea typeface="ＭＳ Ｐゴシック" charset="-128"/>
                <a:cs typeface="+mn-cs"/>
              </a:rPr>
              <a:t>it</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s </a:t>
            </a:r>
            <a:r>
              <a:rPr lang="en-US" altLang="ja-JP" sz="2200" kern="1200" dirty="0">
                <a:solidFill>
                  <a:srgbClr val="000000"/>
                </a:solidFill>
                <a:latin typeface="Arial (Body)"/>
                <a:ea typeface="ＭＳ Ｐゴシック" charset="-128"/>
                <a:cs typeface="+mn-cs"/>
              </a:rPr>
              <a:t>executing</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Variables defined within a function also only exist within the context of that function</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The context of a function is also called its </a:t>
            </a:r>
            <a:r>
              <a:rPr lang="en-US" altLang="en-US" sz="2200" b="1" kern="1200" dirty="0">
                <a:solidFill>
                  <a:srgbClr val="000000"/>
                </a:solidFill>
                <a:latin typeface="Arial (Body)"/>
                <a:ea typeface="ＭＳ Ｐゴシック" charset="-128"/>
                <a:cs typeface="+mn-cs"/>
              </a:rPr>
              <a:t>scope</a:t>
            </a:r>
          </a:p>
        </p:txBody>
      </p:sp>
    </p:spTree>
    <p:extLst>
      <p:ext uri="{BB962C8B-B14F-4D97-AF65-F5344CB8AC3E}">
        <p14:creationId xmlns:p14="http://schemas.microsoft.com/office/powerpoint/2010/main" val="96026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Picture is a Matrix of Pixels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4513006" cy="278534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not a continuous line of elements, that is, an </a:t>
            </a:r>
            <a:r>
              <a:rPr lang="en-US" altLang="ja-JP" sz="2400" b="1" kern="1200" dirty="0">
                <a:solidFill>
                  <a:srgbClr val="000000"/>
                </a:solidFill>
                <a:latin typeface="Arial (Body)"/>
                <a:ea typeface="ＭＳ Ｐゴシック" charset="-128"/>
              </a:rPr>
              <a:t>array</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 picture has two dimensions: Width and Height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need a two-dimensional array: a </a:t>
            </a:r>
            <a:r>
              <a:rPr lang="en-US" altLang="en-US" sz="2400" b="1" kern="1200" dirty="0">
                <a:solidFill>
                  <a:srgbClr val="000000"/>
                </a:solidFill>
                <a:latin typeface="Arial (Body)"/>
                <a:ea typeface="ＭＳ Ｐゴシック" charset="-128"/>
              </a:rPr>
              <a:t>matrix</a:t>
            </a:r>
          </a:p>
        </p:txBody>
      </p:sp>
      <p:pic>
        <p:nvPicPr>
          <p:cNvPr id="6" name="Picture 11" descr="A one dimensional array with index numbers 0, 1, 2, 3 and their corresponding values 15, 12, 13, and 10."/>
          <p:cNvPicPr>
            <a:picLocks noChangeAspect="1" noChangeArrowheads="1"/>
          </p:cNvPicPr>
          <p:nvPr/>
        </p:nvPicPr>
        <p:blipFill rotWithShape="1">
          <a:blip r:embed="rId2">
            <a:extLst>
              <a:ext uri="{28A0092B-C50C-407E-A947-70E740481C1C}">
                <a14:useLocalDpi xmlns:a14="http://schemas.microsoft.com/office/drawing/2010/main" val="0"/>
              </a:ext>
            </a:extLst>
          </a:blip>
          <a:srcRect l="5351" r="4606"/>
          <a:stretch/>
        </p:blipFill>
        <p:spPr bwMode="auto">
          <a:xfrm>
            <a:off x="5176684" y="1600200"/>
            <a:ext cx="3156156"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A matrix with three rows and four columns. Rows are numbered as 0 to 2, from top to bottom. Columns are numbered as 0 to 3 from left to right. Elements in row 0 are 15, 12, 13, and 10. Elements in row 1 are 9, 7, 2, and 1. Elements in row 2 are 6, 3, 9, and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1040" y="3346663"/>
            <a:ext cx="2971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96886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Input Variables are Placeholders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8622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Think of the input variable as a placeholder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takes the place of the input object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During the time that the function is executing, the placeholder variable </a:t>
            </a:r>
            <a:r>
              <a:rPr lang="en-US" altLang="en-US" sz="2400" b="1" kern="1200" dirty="0">
                <a:solidFill>
                  <a:srgbClr val="000000"/>
                </a:solidFill>
                <a:latin typeface="Arial (Body)"/>
                <a:ea typeface="ＭＳ Ｐゴシック" charset="-128"/>
              </a:rPr>
              <a:t>stands for</a:t>
            </a:r>
            <a:r>
              <a:rPr lang="en-US" altLang="en-US" sz="2400" kern="1200" dirty="0">
                <a:solidFill>
                  <a:srgbClr val="000000"/>
                </a:solidFill>
                <a:latin typeface="Arial (Body)"/>
                <a:ea typeface="ＭＳ Ｐゴシック" charset="-128"/>
              </a:rPr>
              <a:t> the input object.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When we modify the placeholder by changing its pixels with </a:t>
            </a:r>
            <a:r>
              <a:rPr lang="en-US" altLang="en-US" sz="2400" b="1" kern="1200" dirty="0">
                <a:solidFill>
                  <a:srgbClr val="000000"/>
                </a:solidFill>
                <a:latin typeface="Arial (Body)"/>
                <a:ea typeface="ＭＳ Ｐゴシック" charset="-128"/>
              </a:rPr>
              <a:t>setRed</a:t>
            </a:r>
            <a:r>
              <a:rPr lang="en-US" altLang="en-US" sz="2400" kern="1200" dirty="0">
                <a:solidFill>
                  <a:srgbClr val="000000"/>
                </a:solidFill>
                <a:latin typeface="Arial (Body)"/>
                <a:ea typeface="ＭＳ Ｐゴシック" charset="-128"/>
              </a:rPr>
              <a:t>, we actually change the input object</a:t>
            </a:r>
            <a:r>
              <a:rPr lang="en-US" altLang="en-US" sz="2400" kern="1200" dirty="0" smtClean="0">
                <a:solidFill>
                  <a:srgbClr val="000000"/>
                </a:solidFill>
                <a:latin typeface="Arial (Body)"/>
                <a:ea typeface="ＭＳ Ｐゴシック" charset="-128"/>
              </a:rPr>
              <a:t>.</a:t>
            </a:r>
          </a:p>
        </p:txBody>
      </p:sp>
    </p:spTree>
    <p:extLst>
      <p:ext uri="{BB962C8B-B14F-4D97-AF65-F5344CB8AC3E}">
        <p14:creationId xmlns:p14="http://schemas.microsoft.com/office/powerpoint/2010/main" val="7442568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Variables within Functions Stay within Functions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549271"/>
            <a:ext cx="4557251" cy="4608924"/>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The variable </a:t>
            </a:r>
            <a:r>
              <a:rPr lang="en-US" altLang="en-US" sz="2000" b="1" kern="1200" dirty="0">
                <a:solidFill>
                  <a:srgbClr val="000000"/>
                </a:solidFill>
                <a:latin typeface="Arial (Body)"/>
                <a:ea typeface="ＭＳ Ｐゴシック" charset="-128"/>
              </a:rPr>
              <a:t>value</a:t>
            </a:r>
            <a:r>
              <a:rPr lang="en-US" altLang="en-US" sz="2000" kern="1200" dirty="0">
                <a:solidFill>
                  <a:srgbClr val="000000"/>
                </a:solidFill>
                <a:latin typeface="Arial (Body)"/>
                <a:ea typeface="ＭＳ Ｐゴシック" charset="-128"/>
              </a:rPr>
              <a:t> in </a:t>
            </a:r>
            <a:r>
              <a:rPr lang="en-US" altLang="en-US" sz="2000" b="1" kern="1200" dirty="0">
                <a:solidFill>
                  <a:srgbClr val="000000"/>
                </a:solidFill>
                <a:latin typeface="Arial (Body)"/>
                <a:ea typeface="ＭＳ Ｐゴシック" charset="-128"/>
              </a:rPr>
              <a:t>decreaseRed</a:t>
            </a:r>
            <a:r>
              <a:rPr lang="en-US" altLang="en-US" sz="2000" kern="1200" dirty="0">
                <a:solidFill>
                  <a:srgbClr val="000000"/>
                </a:solidFill>
                <a:latin typeface="Arial (Body)"/>
                <a:ea typeface="ＭＳ Ｐゴシック" charset="-128"/>
              </a:rPr>
              <a:t> is created </a:t>
            </a:r>
            <a:r>
              <a:rPr lang="en-US" altLang="en-US" sz="2000" b="1" kern="1200" dirty="0">
                <a:solidFill>
                  <a:srgbClr val="000000"/>
                </a:solidFill>
                <a:latin typeface="Arial (Body)"/>
                <a:ea typeface="ＭＳ Ｐゴシック" charset="-128"/>
              </a:rPr>
              <a:t>within</a:t>
            </a:r>
            <a:r>
              <a:rPr lang="en-US" altLang="en-US" sz="2000" kern="1200" dirty="0">
                <a:solidFill>
                  <a:srgbClr val="000000"/>
                </a:solidFill>
                <a:latin typeface="Arial (Body)"/>
                <a:ea typeface="ＭＳ Ｐゴシック" charset="-128"/>
              </a:rPr>
              <a:t> the scope of </a:t>
            </a:r>
            <a:r>
              <a:rPr lang="en-US" altLang="en-US" sz="2000" b="1" kern="1200" dirty="0">
                <a:solidFill>
                  <a:srgbClr val="000000"/>
                </a:solidFill>
                <a:latin typeface="Arial (Body)"/>
                <a:ea typeface="ＭＳ Ｐゴシック" charset="-128"/>
              </a:rPr>
              <a:t>decreaseRed</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That means that it only exists while decreseRed is </a:t>
            </a:r>
            <a:r>
              <a:rPr lang="en-US" altLang="en-US" sz="2000" kern="1200" dirty="0" smtClean="0">
                <a:solidFill>
                  <a:srgbClr val="000000"/>
                </a:solidFill>
                <a:latin typeface="Arial (Body)"/>
                <a:ea typeface="ＭＳ Ｐゴシック" charset="-128"/>
                <a:cs typeface="+mn-cs"/>
              </a:rPr>
              <a:t>executing</a:t>
            </a:r>
            <a:endParaRPr lang="en-US" altLang="en-US" sz="2000" kern="1200" dirty="0">
              <a:solidFill>
                <a:srgbClr val="000000"/>
              </a:solidFill>
              <a:latin typeface="Arial (Body)"/>
              <a:ea typeface="ＭＳ Ｐゴシック" charset="-128"/>
              <a:cs typeface="+mn-cs"/>
            </a:endParaRPr>
          </a:p>
          <a:p>
            <a:pPr marL="255600" lvl="1" indent="-255600" fontAlgn="base">
              <a:spcBef>
                <a:spcPts val="1500"/>
              </a:spcBef>
              <a:spcAft>
                <a:spcPct val="0"/>
              </a:spcAft>
              <a:buFont typeface="Arial" panose="020B0604020202020204" pitchFamily="34" charset="0"/>
              <a:buChar char="•"/>
            </a:pPr>
            <a:r>
              <a:rPr lang="en-US" altLang="en-US" sz="2000" kern="1200" dirty="0" smtClean="0">
                <a:solidFill>
                  <a:srgbClr val="000000"/>
                </a:solidFill>
                <a:latin typeface="Arial (Body)"/>
                <a:ea typeface="ＭＳ Ｐゴシック" charset="-128"/>
              </a:rPr>
              <a:t>If we tried to </a:t>
            </a:r>
            <a:r>
              <a:rPr lang="en-US" altLang="en-US" sz="2000" b="1" kern="1200" dirty="0" smtClean="0">
                <a:solidFill>
                  <a:srgbClr val="000000"/>
                </a:solidFill>
                <a:latin typeface="Arial (Body)"/>
                <a:ea typeface="ＭＳ Ｐゴシック" charset="-128"/>
              </a:rPr>
              <a:t>print value</a:t>
            </a:r>
            <a:r>
              <a:rPr lang="en-US" altLang="en-US" sz="2000" kern="1200" dirty="0" smtClean="0">
                <a:solidFill>
                  <a:srgbClr val="000000"/>
                </a:solidFill>
                <a:latin typeface="Arial (Body)"/>
                <a:ea typeface="ＭＳ Ｐゴシック" charset="-128"/>
              </a:rPr>
              <a:t> after running decreaseRed, it would work </a:t>
            </a:r>
            <a:r>
              <a:rPr lang="en-US" altLang="en-US" sz="2000" b="1" kern="1200" dirty="0" smtClean="0">
                <a:solidFill>
                  <a:srgbClr val="000000"/>
                </a:solidFill>
                <a:latin typeface="Arial (Body)"/>
                <a:ea typeface="ＭＳ Ｐゴシック" charset="-128"/>
              </a:rPr>
              <a:t>ONLY</a:t>
            </a:r>
            <a:r>
              <a:rPr lang="en-US" altLang="en-US" sz="2000" i="1" kern="1200" dirty="0" smtClean="0">
                <a:solidFill>
                  <a:srgbClr val="000000"/>
                </a:solidFill>
                <a:latin typeface="Arial (Body)"/>
                <a:ea typeface="ＭＳ Ｐゴシック" charset="-128"/>
              </a:rPr>
              <a:t> </a:t>
            </a:r>
            <a:r>
              <a:rPr lang="en-US" altLang="en-US" sz="2000" kern="1200" dirty="0" smtClean="0">
                <a:solidFill>
                  <a:srgbClr val="000000"/>
                </a:solidFill>
                <a:latin typeface="Arial (Body)"/>
                <a:ea typeface="ＭＳ Ｐゴシック" charset="-128"/>
              </a:rPr>
              <a:t>if we already had a variable defined in the Command Area</a:t>
            </a:r>
          </a:p>
          <a:p>
            <a:pPr marL="741553" lvl="1" indent="-284353" fontAlgn="base">
              <a:spcAft>
                <a:spcPct val="0"/>
              </a:spcAft>
              <a:buFont typeface="Arial" panose="020B0604020202020204" pitchFamily="34" charset="0"/>
              <a:buChar char="–"/>
            </a:pPr>
            <a:r>
              <a:rPr lang="en-US" altLang="en-US" sz="2000" kern="1200" dirty="0" smtClean="0">
                <a:solidFill>
                  <a:srgbClr val="000000"/>
                </a:solidFill>
                <a:latin typeface="Arial (Body)"/>
                <a:ea typeface="ＭＳ Ｐゴシック" charset="-128"/>
                <a:cs typeface="+mn-cs"/>
              </a:rPr>
              <a:t>The </a:t>
            </a:r>
            <a:r>
              <a:rPr lang="en-US" altLang="en-US" sz="2000" kern="1200" dirty="0">
                <a:solidFill>
                  <a:srgbClr val="000000"/>
                </a:solidFill>
                <a:latin typeface="Arial (Body)"/>
                <a:ea typeface="ＭＳ Ｐゴシック" charset="-128"/>
                <a:cs typeface="+mn-cs"/>
              </a:rPr>
              <a:t>name </a:t>
            </a:r>
            <a:r>
              <a:rPr lang="en-US" altLang="en-US" sz="2000" b="1" kern="1200" dirty="0">
                <a:solidFill>
                  <a:srgbClr val="000000"/>
                </a:solidFill>
                <a:latin typeface="Arial (Body)"/>
                <a:ea typeface="ＭＳ Ｐゴシック" charset="-128"/>
                <a:cs typeface="+mn-cs"/>
              </a:rPr>
              <a:t>value</a:t>
            </a:r>
            <a:r>
              <a:rPr lang="en-US" altLang="en-US" sz="2000" kern="1200" dirty="0">
                <a:solidFill>
                  <a:srgbClr val="000000"/>
                </a:solidFill>
                <a:latin typeface="Arial (Body)"/>
                <a:ea typeface="ＭＳ Ｐゴシック" charset="-128"/>
                <a:cs typeface="+mn-cs"/>
              </a:rPr>
              <a:t> within </a:t>
            </a:r>
            <a:r>
              <a:rPr lang="en-US" altLang="en-US" sz="2000" b="1" kern="1200" dirty="0">
                <a:solidFill>
                  <a:srgbClr val="000000"/>
                </a:solidFill>
                <a:latin typeface="Arial (Body)"/>
                <a:ea typeface="ＭＳ Ｐゴシック" charset="-128"/>
                <a:cs typeface="+mn-cs"/>
              </a:rPr>
              <a:t>decreaseRed</a:t>
            </a:r>
            <a:r>
              <a:rPr lang="en-US" altLang="en-US" sz="2000" kern="1200" dirty="0">
                <a:solidFill>
                  <a:srgbClr val="000000"/>
                </a:solidFill>
                <a:latin typeface="Arial (Body)"/>
                <a:ea typeface="ＭＳ Ｐゴシック" charset="-128"/>
                <a:cs typeface="+mn-cs"/>
              </a:rPr>
              <a:t> </a:t>
            </a:r>
            <a:r>
              <a:rPr lang="en-US" altLang="en-US" sz="2000" kern="1200" dirty="0" smtClean="0">
                <a:solidFill>
                  <a:srgbClr val="000000"/>
                </a:solidFill>
                <a:latin typeface="Arial (Body)"/>
                <a:ea typeface="ＭＳ Ｐゴシック" charset="-128"/>
                <a:cs typeface="+mn-cs"/>
              </a:rPr>
              <a:t>doesn</a:t>
            </a:r>
            <a:r>
              <a:rPr lang="fr-FR" altLang="ja-JP" sz="2000" kern="1200" dirty="0" smtClean="0">
                <a:solidFill>
                  <a:srgbClr val="000000"/>
                </a:solidFill>
                <a:latin typeface="Arial (Body)"/>
                <a:ea typeface="ＭＳ Ｐゴシック" charset="-128"/>
                <a:cs typeface="+mn-cs"/>
              </a:rPr>
              <a:t>’</a:t>
            </a:r>
            <a:r>
              <a:rPr lang="en-US" altLang="ja-JP" sz="2000" kern="1200" dirty="0" smtClean="0">
                <a:solidFill>
                  <a:srgbClr val="000000"/>
                </a:solidFill>
                <a:latin typeface="Arial (Body)"/>
                <a:ea typeface="ＭＳ Ｐゴシック" charset="-128"/>
                <a:cs typeface="+mn-cs"/>
              </a:rPr>
              <a:t>t </a:t>
            </a:r>
            <a:r>
              <a:rPr lang="en-US" altLang="ja-JP" sz="2000" kern="1200" dirty="0">
                <a:solidFill>
                  <a:srgbClr val="000000"/>
                </a:solidFill>
                <a:latin typeface="Arial (Body)"/>
                <a:ea typeface="ＭＳ Ｐゴシック" charset="-128"/>
                <a:cs typeface="+mn-cs"/>
              </a:rPr>
              <a:t>exist outside of that function</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We call that a </a:t>
            </a:r>
            <a:r>
              <a:rPr lang="en-US" altLang="en-US" sz="2000" b="1" kern="1200" dirty="0">
                <a:solidFill>
                  <a:srgbClr val="000000"/>
                </a:solidFill>
                <a:latin typeface="Arial (Body)"/>
                <a:ea typeface="ＭＳ Ｐゴシック" charset="-128"/>
                <a:cs typeface="+mn-cs"/>
              </a:rPr>
              <a:t>local</a:t>
            </a:r>
            <a:r>
              <a:rPr lang="en-US" altLang="en-US" sz="2000" kern="1200" dirty="0">
                <a:solidFill>
                  <a:srgbClr val="000000"/>
                </a:solidFill>
                <a:latin typeface="Arial (Body)"/>
                <a:ea typeface="ＭＳ Ｐゴシック" charset="-128"/>
                <a:cs typeface="+mn-cs"/>
              </a:rPr>
              <a:t> variable</a:t>
            </a:r>
          </a:p>
        </p:txBody>
      </p:sp>
      <p:pic>
        <p:nvPicPr>
          <p:cNvPr id="4" name="Picture 3" descr="Computer code has 4 lines. The lines read as follows. Line 1. d e f decrease red left parenthesis picture right parenthesis colon. Line 2. for p, in get pixels left parenthesis picture right parenthesis colon. Line 3. value = get red left parenthesis p right parenthesis. Line 4. set red left parenthesis p comma value asterisk 0.5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157" y="2062793"/>
            <a:ext cx="3390643" cy="1401899"/>
          </a:xfrm>
          <a:prstGeom prst="rect">
            <a:avLst/>
          </a:prstGeom>
        </p:spPr>
      </p:pic>
    </p:spTree>
    <p:extLst>
      <p:ext uri="{BB962C8B-B14F-4D97-AF65-F5344CB8AC3E}">
        <p14:creationId xmlns:p14="http://schemas.microsoft.com/office/powerpoint/2010/main" val="32265638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Writing Real Functions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56248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Functions in the mathematics sense take input and usually return </a:t>
            </a:r>
            <a:r>
              <a:rPr lang="en-US" altLang="en-US" sz="2400" b="1" kern="1200" dirty="0" smtClean="0">
                <a:solidFill>
                  <a:srgbClr val="000000"/>
                </a:solidFill>
                <a:latin typeface="Arial (Body)"/>
                <a:ea typeface="ＭＳ Ｐゴシック" charset="-128"/>
              </a:rPr>
              <a:t>output.</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Like ord() or makePicture()</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What if you create something inside a function that you </a:t>
            </a:r>
            <a:r>
              <a:rPr lang="en-US" altLang="en-US" sz="2400" b="1" kern="1200" dirty="0" smtClean="0">
                <a:solidFill>
                  <a:srgbClr val="000000"/>
                </a:solidFill>
                <a:latin typeface="Arial (Body)"/>
                <a:ea typeface="ＭＳ Ｐゴシック" charset="-128"/>
              </a:rPr>
              <a:t>do</a:t>
            </a:r>
            <a:r>
              <a:rPr lang="en-US" altLang="en-US" sz="2400" kern="1200" dirty="0" smtClean="0">
                <a:solidFill>
                  <a:srgbClr val="000000"/>
                </a:solidFill>
                <a:latin typeface="Arial (Body)"/>
                <a:ea typeface="ＭＳ Ｐゴシック" charset="-128"/>
              </a:rPr>
              <a:t> want to get back to the Command Area?</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You can </a:t>
            </a:r>
            <a:r>
              <a:rPr lang="en-US" altLang="en-US" sz="2400" b="1" kern="1200" dirty="0" smtClean="0">
                <a:solidFill>
                  <a:srgbClr val="000000"/>
                </a:solidFill>
                <a:latin typeface="Arial (Body)"/>
                <a:ea typeface="ＭＳ Ｐゴシック" charset="-128"/>
                <a:cs typeface="+mn-cs"/>
              </a:rPr>
              <a:t>return</a:t>
            </a:r>
            <a:r>
              <a:rPr lang="en-US" altLang="en-US" sz="2400" kern="1200" dirty="0" smtClean="0">
                <a:solidFill>
                  <a:srgbClr val="000000"/>
                </a:solidFill>
                <a:latin typeface="Arial (Body)"/>
                <a:ea typeface="ＭＳ Ｐゴシック" charset="-128"/>
                <a:cs typeface="+mn-cs"/>
              </a:rPr>
              <a:t> it.</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ll talk more about return later—that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how functions </a:t>
            </a:r>
            <a:r>
              <a:rPr lang="en-US" altLang="ja-JP" sz="2400" b="1" kern="1200" dirty="0" smtClean="0">
                <a:solidFill>
                  <a:srgbClr val="000000"/>
                </a:solidFill>
                <a:latin typeface="Arial (Body)"/>
                <a:ea typeface="ＭＳ Ｐゴシック" charset="-128"/>
                <a:cs typeface="+mn-cs"/>
              </a:rPr>
              <a:t>output</a:t>
            </a:r>
            <a:r>
              <a:rPr lang="en-US" altLang="ja-JP" sz="2400" kern="1200" dirty="0" smtClean="0">
                <a:solidFill>
                  <a:srgbClr val="000000"/>
                </a:solidFill>
                <a:latin typeface="Arial (Body)"/>
                <a:ea typeface="ＭＳ Ｐゴシック" charset="-128"/>
                <a:cs typeface="+mn-cs"/>
              </a:rPr>
              <a:t> something</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19960589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Consider These Two Functions</a:t>
            </a:r>
            <a:endParaRPr lang="en-US" altLang="en-US" kern="1200" dirty="0">
              <a:latin typeface="Times New Roman" panose="02020603050405020304" pitchFamily="18" charset="0"/>
              <a:ea typeface="ＭＳ Ｐゴシック" charset="-128"/>
            </a:endParaRPr>
          </a:p>
        </p:txBody>
      </p:sp>
      <p:pic>
        <p:nvPicPr>
          <p:cNvPr id="3" name="Picture 2" descr="2 sets of computer codes. The first computer code has 4 lines. Line 1. d e f decrease red left parenthesis picture right parenthesis colon. Line 2. for p, in get pixels left parenthesis picture right parenthesis colon. Line 3. value = get red left parenthesis p right parenthesis. Line 4. set red left parenthesis p comma value asterisk 0.5 right parenthesis. The second computer code has 4 lines. The lines read as follows. Line 1. d e f decrease red left parenthesis picture comma amount right parenthesis colon. Line 2. for p, in get pixels left parenthesis picture right parenthesis colon. Line 3. value = get red left parenthesis p right parenthesis. Line 4. set red left parenthesis p comma value asterisk amount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6132"/>
            <a:ext cx="8061657" cy="1461179"/>
          </a:xfrm>
          <a:prstGeom prst="rect">
            <a:avLst/>
          </a:prstGeom>
        </p:spPr>
      </p:pic>
      <p:sp>
        <p:nvSpPr>
          <p:cNvPr id="5" name="Content Placeholder 4"/>
          <p:cNvSpPr>
            <a:spLocks noGrp="1"/>
          </p:cNvSpPr>
          <p:nvPr>
            <p:ph type="body" idx="1"/>
          </p:nvPr>
        </p:nvSpPr>
        <p:spPr>
          <a:xfrm>
            <a:off x="457200" y="3236495"/>
            <a:ext cx="8061657" cy="274687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tabLst>
                <a:tab pos="407988" algn="l"/>
              </a:tabLst>
            </a:pPr>
            <a:r>
              <a:rPr lang="en-US" altLang="en-US" sz="2400" kern="1200" dirty="0" smtClean="0">
                <a:solidFill>
                  <a:srgbClr val="000000"/>
                </a:solidFill>
                <a:latin typeface="Arial (Body)"/>
                <a:ea typeface="ＭＳ Ｐゴシック" charset="-128"/>
                <a:cs typeface="+mn-cs"/>
              </a:rPr>
              <a:t>First</a:t>
            </a:r>
            <a:r>
              <a:rPr lang="en-US" altLang="en-US" sz="2400" kern="1200" dirty="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perfectly okay to have </a:t>
            </a:r>
            <a:r>
              <a:rPr lang="en-US" altLang="ja-JP" sz="2400" b="1" kern="1200" dirty="0">
                <a:solidFill>
                  <a:srgbClr val="000000"/>
                </a:solidFill>
                <a:latin typeface="Arial (Body)"/>
                <a:ea typeface="ＭＳ Ｐゴシック" charset="-128"/>
                <a:cs typeface="+mn-cs"/>
              </a:rPr>
              <a:t>multiple</a:t>
            </a:r>
            <a:r>
              <a:rPr lang="en-US" altLang="ja-JP" sz="2400" kern="1200" dirty="0">
                <a:solidFill>
                  <a:srgbClr val="000000"/>
                </a:solidFill>
                <a:latin typeface="Arial (Body)"/>
                <a:ea typeface="ＭＳ Ｐゴシック" charset="-128"/>
                <a:cs typeface="+mn-cs"/>
              </a:rPr>
              <a:t> inputs to a function.</a:t>
            </a:r>
          </a:p>
          <a:p>
            <a:pPr marL="255651" lvl="0" indent="-255651" eaLnBrk="0" fontAlgn="base" hangingPunct="0">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The </a:t>
            </a:r>
            <a:r>
              <a:rPr lang="en-US" altLang="en-US" sz="2400" kern="1200" dirty="0">
                <a:solidFill>
                  <a:srgbClr val="000000"/>
                </a:solidFill>
                <a:latin typeface="Arial (Body)"/>
                <a:ea typeface="ＭＳ Ｐゴシック" charset="-128"/>
                <a:cs typeface="+mn-cs"/>
              </a:rPr>
              <a:t>new decreaseRed now takes an input of the multiplier for the red value.</a:t>
            </a:r>
          </a:p>
          <a:p>
            <a:pPr marL="741553" lvl="1" indent="-284353" eaLnBrk="0" fontAlgn="base" hangingPunct="0">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decreaseRed(picture,0.5</a:t>
            </a:r>
            <a:r>
              <a:rPr lang="en-US" altLang="en-US" sz="2400" kern="1200" dirty="0">
                <a:solidFill>
                  <a:srgbClr val="000000"/>
                </a:solidFill>
                <a:latin typeface="Arial (Body)"/>
                <a:ea typeface="ＭＳ Ｐゴシック" charset="-128"/>
                <a:cs typeface="+mn-cs"/>
              </a:rPr>
              <a:t>) would do the same thing</a:t>
            </a:r>
          </a:p>
          <a:p>
            <a:pPr marL="741553" lvl="1" indent="-284353" eaLnBrk="0" fontAlgn="base" hangingPunct="0">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decreaseRed(picture,1.25</a:t>
            </a:r>
            <a:r>
              <a:rPr lang="en-US" altLang="en-US" sz="2400" kern="1200" dirty="0">
                <a:solidFill>
                  <a:srgbClr val="000000"/>
                </a:solidFill>
                <a:latin typeface="Arial (Body)"/>
                <a:ea typeface="ＭＳ Ｐゴシック" charset="-128"/>
                <a:cs typeface="+mn-cs"/>
              </a:rPr>
              <a:t>)</a:t>
            </a:r>
            <a:r>
              <a:rPr lang="en-US" altLang="en-US" sz="2400" i="1" kern="1200" dirty="0">
                <a:solidFill>
                  <a:srgbClr val="000000"/>
                </a:solidFill>
                <a:latin typeface="Arial (Body)"/>
                <a:ea typeface="ＭＳ Ｐゴシック" charset="-128"/>
                <a:cs typeface="+mn-cs"/>
              </a:rPr>
              <a:t> </a:t>
            </a:r>
            <a:r>
              <a:rPr lang="en-US" altLang="en-US" sz="2400" kern="1200" dirty="0">
                <a:solidFill>
                  <a:srgbClr val="000000"/>
                </a:solidFill>
                <a:latin typeface="Arial (Body)"/>
                <a:ea typeface="ＭＳ Ｐゴシック" charset="-128"/>
                <a:cs typeface="+mn-cs"/>
              </a:rPr>
              <a:t>would </a:t>
            </a:r>
            <a:r>
              <a:rPr lang="en-US" altLang="en-US" sz="2400" b="1" kern="1200" dirty="0">
                <a:solidFill>
                  <a:srgbClr val="000000"/>
                </a:solidFill>
                <a:latin typeface="Arial (Body)"/>
                <a:ea typeface="ＭＳ Ｐゴシック" charset="-128"/>
                <a:cs typeface="+mn-cs"/>
              </a:rPr>
              <a:t>increase</a:t>
            </a:r>
            <a:r>
              <a:rPr lang="en-US" altLang="en-US" sz="2400" kern="1200" dirty="0">
                <a:solidFill>
                  <a:srgbClr val="000000"/>
                </a:solidFill>
                <a:latin typeface="Arial (Body)"/>
                <a:ea typeface="ＭＳ Ｐゴシック" charset="-128"/>
                <a:cs typeface="+mn-cs"/>
              </a:rPr>
              <a:t> red </a:t>
            </a:r>
            <a:r>
              <a:rPr lang="en-US" altLang="en-US" sz="2400" kern="1200" dirty="0" smtClean="0">
                <a:solidFill>
                  <a:srgbClr val="000000"/>
                </a:solidFill>
                <a:latin typeface="Arial (Body)"/>
                <a:ea typeface="ＭＳ Ｐゴシック" charset="-128"/>
                <a:cs typeface="+mn-cs"/>
              </a:rPr>
              <a:t>25%</a:t>
            </a:r>
          </a:p>
        </p:txBody>
      </p:sp>
    </p:spTree>
    <p:extLst>
      <p:ext uri="{BB962C8B-B14F-4D97-AF65-F5344CB8AC3E}">
        <p14:creationId xmlns:p14="http://schemas.microsoft.com/office/powerpoint/2010/main" val="31406156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Names are Important</a:t>
            </a:r>
            <a:endParaRPr lang="en-US" altLang="en-US" kern="1200" dirty="0">
              <a:latin typeface="Times New Roman" panose="02020603050405020304" pitchFamily="18" charset="0"/>
              <a:ea typeface="ＭＳ Ｐゴシック" charset="-128"/>
            </a:endParaRPr>
          </a:p>
        </p:txBody>
      </p:sp>
      <p:sp>
        <p:nvSpPr>
          <p:cNvPr id="5" name="Text Placeholder 4"/>
          <p:cNvSpPr>
            <a:spLocks noGrp="1"/>
          </p:cNvSpPr>
          <p:nvPr>
            <p:ph type="body" idx="1"/>
          </p:nvPr>
        </p:nvSpPr>
        <p:spPr>
          <a:xfrm>
            <a:off x="457201" y="1600200"/>
            <a:ext cx="4277032" cy="4638368"/>
          </a:xfrm>
        </p:spPr>
        <p:txBody>
          <a:bodyPr/>
          <a:lstStyle/>
          <a:p>
            <a:pPr eaLnBrk="1" hangingPunct="1"/>
            <a:r>
              <a:rPr lang="en-US" altLang="en-US" sz="2400" dirty="0">
                <a:latin typeface="+mn-lt"/>
                <a:ea typeface="ＭＳ Ｐゴシック" charset="-128"/>
              </a:rPr>
              <a:t>This function should probably be called </a:t>
            </a:r>
            <a:r>
              <a:rPr lang="en-US" altLang="en-US" sz="2400" b="1" dirty="0">
                <a:latin typeface="+mn-lt"/>
                <a:ea typeface="ＭＳ Ｐゴシック" charset="-128"/>
              </a:rPr>
              <a:t>changeRed</a:t>
            </a:r>
            <a:r>
              <a:rPr lang="en-US" altLang="en-US" sz="2400" dirty="0">
                <a:latin typeface="+mn-lt"/>
                <a:ea typeface="ＭＳ Ｐゴシック" charset="-128"/>
              </a:rPr>
              <a:t> because </a:t>
            </a:r>
            <a:r>
              <a:rPr lang="en-US" altLang="en-US" sz="2400" dirty="0" smtClean="0">
                <a:latin typeface="+mn-lt"/>
                <a:ea typeface="ＭＳ Ｐゴシック" charset="-128"/>
              </a:rPr>
              <a:t>that</a:t>
            </a:r>
            <a:r>
              <a:rPr lang="fr-FR" altLang="ja-JP" sz="2400" dirty="0" smtClean="0">
                <a:latin typeface="+mn-lt"/>
                <a:ea typeface="ＭＳ Ｐゴシック" charset="-128"/>
              </a:rPr>
              <a:t>’</a:t>
            </a:r>
            <a:r>
              <a:rPr lang="en-US" altLang="ja-JP" sz="2400" dirty="0" smtClean="0">
                <a:latin typeface="+mn-lt"/>
                <a:ea typeface="ＭＳ Ｐゴシック" charset="-128"/>
              </a:rPr>
              <a:t>s </a:t>
            </a:r>
            <a:r>
              <a:rPr lang="en-US" altLang="ja-JP" sz="2400" dirty="0">
                <a:latin typeface="+mn-lt"/>
                <a:ea typeface="ＭＳ Ｐゴシック" charset="-128"/>
              </a:rPr>
              <a:t>what it does</a:t>
            </a:r>
            <a:r>
              <a:rPr lang="en-US" altLang="ja-JP" sz="2400" dirty="0" smtClean="0">
                <a:latin typeface="+mn-lt"/>
                <a:ea typeface="ＭＳ Ｐゴシック" charset="-128"/>
              </a:rPr>
              <a:t>.</a:t>
            </a:r>
            <a:endParaRPr lang="en-US" altLang="ja-JP" sz="2400" dirty="0">
              <a:latin typeface="+mn-lt"/>
              <a:ea typeface="ＭＳ Ｐゴシック" charset="-128"/>
            </a:endParaRPr>
          </a:p>
          <a:p>
            <a:pPr eaLnBrk="1" hangingPunct="1"/>
            <a:r>
              <a:rPr lang="en-US" altLang="en-US" sz="2400" dirty="0">
                <a:latin typeface="+mn-lt"/>
                <a:ea typeface="ＭＳ Ｐゴシック" charset="-128"/>
              </a:rPr>
              <a:t>Is it more general? Yes</a:t>
            </a:r>
            <a:r>
              <a:rPr lang="en-US" altLang="en-US" sz="2400" dirty="0" smtClean="0">
                <a:latin typeface="+mn-lt"/>
                <a:ea typeface="ＭＳ Ｐゴシック" charset="-128"/>
              </a:rPr>
              <a:t>.</a:t>
            </a:r>
            <a:endParaRPr lang="en-US" altLang="en-US" sz="2400" dirty="0">
              <a:latin typeface="+mn-lt"/>
              <a:ea typeface="ＭＳ Ｐゴシック" charset="-128"/>
            </a:endParaRPr>
          </a:p>
          <a:p>
            <a:pPr eaLnBrk="1" hangingPunct="1"/>
            <a:r>
              <a:rPr lang="en-US" altLang="en-US" sz="2400" dirty="0">
                <a:latin typeface="+mn-lt"/>
                <a:ea typeface="ＭＳ Ｐゴシック" charset="-128"/>
              </a:rPr>
              <a:t>But is it the one and only one thing that you need done?</a:t>
            </a:r>
          </a:p>
          <a:p>
            <a:pPr lvl="1" eaLnBrk="1" hangingPunct="1"/>
            <a:r>
              <a:rPr lang="en-US" altLang="en-US" sz="2400" dirty="0">
                <a:latin typeface="+mn-lt"/>
                <a:ea typeface="ＭＳ Ｐゴシック" charset="-128"/>
              </a:rPr>
              <a:t>If not, then it may be less understandable.</a:t>
            </a:r>
          </a:p>
          <a:p>
            <a:pPr lvl="1" eaLnBrk="1" hangingPunct="1"/>
            <a:r>
              <a:rPr lang="en-US" altLang="en-US" sz="2400" dirty="0">
                <a:latin typeface="+mn-lt"/>
                <a:ea typeface="ＭＳ Ｐゴシック" charset="-128"/>
              </a:rPr>
              <a:t>You can be </a:t>
            </a:r>
            <a:r>
              <a:rPr lang="en-US" altLang="en-US" sz="2400" b="1" dirty="0">
                <a:latin typeface="+mn-lt"/>
                <a:ea typeface="ＭＳ Ｐゴシック" charset="-128"/>
              </a:rPr>
              <a:t>too</a:t>
            </a:r>
            <a:r>
              <a:rPr lang="en-US" altLang="en-US" sz="2400" i="1" dirty="0">
                <a:latin typeface="+mn-lt"/>
                <a:ea typeface="ＭＳ Ｐゴシック" charset="-128"/>
              </a:rPr>
              <a:t> </a:t>
            </a:r>
            <a:r>
              <a:rPr lang="en-US" altLang="en-US" sz="2400" dirty="0" smtClean="0">
                <a:latin typeface="+mn-lt"/>
                <a:ea typeface="ＭＳ Ｐゴシック" charset="-128"/>
              </a:rPr>
              <a:t>general</a:t>
            </a:r>
            <a:endParaRPr lang="en-US" altLang="en-US" sz="2400" dirty="0">
              <a:latin typeface="+mn-lt"/>
              <a:ea typeface="ＭＳ Ｐゴシック" charset="-128"/>
            </a:endParaRPr>
          </a:p>
        </p:txBody>
      </p:sp>
      <p:pic>
        <p:nvPicPr>
          <p:cNvPr id="3" name="Picture 2" descr="Computer code has 4 lines. The lines read as follows. Line 1. d e f decrease red left parenthesis picture comma amount right parenthesis colon. Line 2. for p, in get pixels left parenthesis picture right parenthesis colon. Line 3. value = get red left parenthesis p right parenthesis. Line 4. set red left parenthesis p comma value asterisk amount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469" y="2056858"/>
            <a:ext cx="3743899" cy="1290513"/>
          </a:xfrm>
          <a:prstGeom prst="rect">
            <a:avLst/>
          </a:prstGeom>
        </p:spPr>
      </p:pic>
    </p:spTree>
    <p:extLst>
      <p:ext uri="{BB962C8B-B14F-4D97-AF65-F5344CB8AC3E}">
        <p14:creationId xmlns:p14="http://schemas.microsoft.com/office/powerpoint/2010/main" val="21885119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Understandability Comes First</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568116"/>
            <a:ext cx="8450826" cy="31700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Consider these two functions below</a:t>
            </a:r>
          </a:p>
          <a:p>
            <a:pPr marL="255651" lvl="0" indent="-255651" fontAlgn="base">
              <a:spcAft>
                <a:spcPct val="0"/>
              </a:spcAft>
              <a:buFont typeface="Arial" panose="020B0604020202020204" pitchFamily="34" charset="0"/>
              <a:buChar char="•"/>
            </a:pPr>
            <a:r>
              <a:rPr lang="en-US" altLang="en-US" sz="2200" b="1" kern="1200" dirty="0">
                <a:solidFill>
                  <a:srgbClr val="000000"/>
                </a:solidFill>
                <a:latin typeface="Arial (Body)"/>
                <a:ea typeface="ＭＳ Ｐゴシック" charset="-128"/>
              </a:rPr>
              <a:t>They do the same thing!</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The one on the right </a:t>
            </a:r>
            <a:r>
              <a:rPr lang="en-US" altLang="en-US" sz="2200" b="1" kern="1200" dirty="0">
                <a:solidFill>
                  <a:srgbClr val="000000"/>
                </a:solidFill>
                <a:latin typeface="Arial (Body)"/>
                <a:ea typeface="ＭＳ Ｐゴシック" charset="-128"/>
              </a:rPr>
              <a:t>looks like</a:t>
            </a:r>
            <a:r>
              <a:rPr lang="en-US" altLang="en-US" sz="2200" kern="1200" dirty="0">
                <a:solidFill>
                  <a:srgbClr val="000000"/>
                </a:solidFill>
                <a:latin typeface="Arial (Body)"/>
                <a:ea typeface="ＭＳ Ｐゴシック" charset="-128"/>
              </a:rPr>
              <a:t> the other </a:t>
            </a:r>
            <a:r>
              <a:rPr lang="en-US" altLang="en-US" sz="2200" kern="1200" dirty="0" smtClean="0">
                <a:solidFill>
                  <a:srgbClr val="000000"/>
                </a:solidFill>
                <a:latin typeface="Arial (Body)"/>
                <a:ea typeface="ＭＳ Ｐゴシック" charset="-128"/>
              </a:rPr>
              <a:t>increase/decrease </a:t>
            </a:r>
            <a:r>
              <a:rPr lang="en-US" altLang="en-US" sz="2200" kern="1200" dirty="0">
                <a:solidFill>
                  <a:srgbClr val="000000"/>
                </a:solidFill>
                <a:latin typeface="Arial (Body)"/>
                <a:ea typeface="ＭＳ Ｐゴシック" charset="-128"/>
              </a:rPr>
              <a:t>functions </a:t>
            </a:r>
            <a:r>
              <a:rPr lang="en-US" altLang="en-US" sz="2200" kern="1200" dirty="0" smtClean="0">
                <a:solidFill>
                  <a:srgbClr val="000000"/>
                </a:solidFill>
                <a:latin typeface="Arial (Body)"/>
                <a:ea typeface="ＭＳ Ｐゴシック" charset="-128"/>
              </a:rPr>
              <a:t>we</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ve </a:t>
            </a:r>
            <a:r>
              <a:rPr lang="en-US" altLang="ja-JP" sz="2200" kern="1200" dirty="0">
                <a:solidFill>
                  <a:srgbClr val="000000"/>
                </a:solidFill>
                <a:latin typeface="Arial (Body)"/>
                <a:ea typeface="ＭＳ Ｐゴシック" charset="-128"/>
              </a:rPr>
              <a:t>written.</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That may make it more understandable for you to write first.</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But later, it </a:t>
            </a:r>
            <a:r>
              <a:rPr lang="en-US" altLang="en-US" sz="2200" kern="1200" dirty="0" smtClean="0">
                <a:solidFill>
                  <a:srgbClr val="000000"/>
                </a:solidFill>
                <a:latin typeface="Arial (Body)"/>
                <a:ea typeface="ＭＳ Ｐゴシック" charset="-128"/>
                <a:cs typeface="+mn-cs"/>
              </a:rPr>
              <a:t>doesn</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t </a:t>
            </a:r>
            <a:r>
              <a:rPr lang="en-US" altLang="ja-JP" sz="2200" kern="1200" dirty="0">
                <a:solidFill>
                  <a:srgbClr val="000000"/>
                </a:solidFill>
                <a:latin typeface="Arial (Body)"/>
                <a:ea typeface="ＭＳ Ｐゴシック" charset="-128"/>
                <a:cs typeface="+mn-cs"/>
              </a:rPr>
              <a:t>make much sense to </a:t>
            </a:r>
            <a:r>
              <a:rPr lang="en-US" altLang="ja-JP" sz="2200" kern="1200" dirty="0" smtClean="0">
                <a:solidFill>
                  <a:srgbClr val="000000"/>
                </a:solidFill>
                <a:latin typeface="Arial (Body)"/>
                <a:ea typeface="ＭＳ Ｐゴシック" charset="-128"/>
                <a:cs typeface="+mn-cs"/>
              </a:rPr>
              <a:t>you</a:t>
            </a:r>
          </a:p>
          <a:p>
            <a:pPr marL="1143000" lvl="1" indent="-228600" fontAlgn="base">
              <a:spcAft>
                <a:spcPct val="0"/>
              </a:spcAft>
              <a:buFontTx/>
              <a:buChar char="▪"/>
            </a:pPr>
            <a:r>
              <a:rPr lang="en-US" altLang="ja-JP" sz="2200" kern="1200" dirty="0" smtClean="0">
                <a:solidFill>
                  <a:srgbClr val="000000"/>
                </a:solidFill>
                <a:latin typeface="Arial (Body)"/>
                <a:ea typeface="ＭＳ Ｐゴシック" charset="-128"/>
                <a:cs typeface="+mn-cs"/>
              </a:rPr>
              <a:t>“Why </a:t>
            </a:r>
            <a:r>
              <a:rPr lang="en-US" altLang="ja-JP" sz="2200" kern="1200" dirty="0">
                <a:solidFill>
                  <a:srgbClr val="000000"/>
                </a:solidFill>
                <a:latin typeface="Arial (Body)"/>
                <a:ea typeface="ＭＳ Ｐゴシック" charset="-128"/>
                <a:cs typeface="+mn-cs"/>
              </a:rPr>
              <a:t>multiply by zero, when the result is always zero</a:t>
            </a:r>
            <a:r>
              <a:rPr lang="en-US" altLang="ja-JP" sz="2200" kern="1200" dirty="0" smtClean="0">
                <a:solidFill>
                  <a:srgbClr val="000000"/>
                </a:solidFill>
                <a:latin typeface="Arial (Body)"/>
                <a:ea typeface="ＭＳ Ｐゴシック" charset="-128"/>
                <a:cs typeface="+mn-cs"/>
              </a:rPr>
              <a:t>?!?”</a:t>
            </a:r>
            <a:endParaRPr lang="en-US" altLang="en-US" sz="2200" kern="1200" dirty="0">
              <a:solidFill>
                <a:srgbClr val="000000"/>
              </a:solidFill>
              <a:latin typeface="Arial (Body)"/>
              <a:ea typeface="ＭＳ Ｐゴシック" charset="-128"/>
              <a:cs typeface="+mn-cs"/>
            </a:endParaRPr>
          </a:p>
        </p:txBody>
      </p:sp>
      <p:pic>
        <p:nvPicPr>
          <p:cNvPr id="5" name="Picture 4" descr="Computer code has 3 lines. The lines read as follows. Line 1. d e f clear blue left parenthesis picture right parenthesis colon. Line 2. for p, in get pixels left parenthesis picture right parenthesis colon. Line 3. set blue left parenthesis p comma 0 right parenthesis."/>
          <p:cNvPicPr>
            <a:picLocks noChangeAspect="1"/>
          </p:cNvPicPr>
          <p:nvPr/>
        </p:nvPicPr>
        <p:blipFill rotWithShape="1">
          <a:blip r:embed="rId2"/>
          <a:srcRect l="2917" t="4868" r="3397" b="7212"/>
          <a:stretch/>
        </p:blipFill>
        <p:spPr>
          <a:xfrm>
            <a:off x="737421" y="4937285"/>
            <a:ext cx="3141406" cy="1106129"/>
          </a:xfrm>
          <a:prstGeom prst="rect">
            <a:avLst/>
          </a:prstGeom>
        </p:spPr>
      </p:pic>
      <p:pic>
        <p:nvPicPr>
          <p:cNvPr id="6" name="Picture 5" descr="Computer code has 4 lines. The lines read as follows. Line 1. d e f clear blue left parenthesis picture right parenthesis. Line 2. for p, in get pixels left parenthesis picture right parenthesis colon. Line 3. value = get bule left parenthesis p right parenthesis. Line 4. set blue left parenthesis p comma value asterisk 0 right parenthesis."/>
          <p:cNvPicPr>
            <a:picLocks noChangeAspect="1"/>
          </p:cNvPicPr>
          <p:nvPr/>
        </p:nvPicPr>
        <p:blipFill rotWithShape="1">
          <a:blip r:embed="rId3"/>
          <a:srcRect l="4256" t="4024" r="3377" b="6965"/>
          <a:stretch/>
        </p:blipFill>
        <p:spPr>
          <a:xfrm>
            <a:off x="4572000" y="4937285"/>
            <a:ext cx="3097163" cy="1415845"/>
          </a:xfrm>
          <a:prstGeom prst="rect">
            <a:avLst/>
          </a:prstGeom>
        </p:spPr>
      </p:pic>
    </p:spTree>
    <p:extLst>
      <p:ext uri="{BB962C8B-B14F-4D97-AF65-F5344CB8AC3E}">
        <p14:creationId xmlns:p14="http://schemas.microsoft.com/office/powerpoint/2010/main" val="18943006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Always Write the Program Understandable First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200" dirty="0">
                <a:latin typeface="+mn-lt"/>
                <a:ea typeface="ＭＳ Ｐゴシック" charset="-128"/>
              </a:rPr>
              <a:t>Write your functions so that </a:t>
            </a:r>
            <a:r>
              <a:rPr lang="en-US" altLang="en-US" sz="2200" b="1" dirty="0">
                <a:latin typeface="+mn-lt"/>
                <a:ea typeface="ＭＳ Ｐゴシック" charset="-128"/>
              </a:rPr>
              <a:t>you</a:t>
            </a:r>
            <a:r>
              <a:rPr lang="en-US" altLang="en-US" sz="2200" dirty="0">
                <a:latin typeface="+mn-lt"/>
                <a:ea typeface="ＭＳ Ｐゴシック" charset="-128"/>
              </a:rPr>
              <a:t> can understand them </a:t>
            </a:r>
            <a:r>
              <a:rPr lang="en-US" altLang="en-US" sz="2200" b="1" dirty="0">
                <a:latin typeface="+mn-lt"/>
                <a:ea typeface="ＭＳ Ｐゴシック" charset="-128"/>
              </a:rPr>
              <a:t>first</a:t>
            </a:r>
          </a:p>
          <a:p>
            <a:pPr lvl="1" eaLnBrk="1" hangingPunct="1"/>
            <a:r>
              <a:rPr lang="en-US" altLang="en-US" sz="2200" dirty="0">
                <a:latin typeface="+mn-lt"/>
                <a:ea typeface="ＭＳ Ｐゴシック" charset="-128"/>
              </a:rPr>
              <a:t>Get your program </a:t>
            </a:r>
            <a:r>
              <a:rPr lang="en-US" altLang="en-US" sz="2200" b="1" dirty="0" smtClean="0">
                <a:latin typeface="+mn-lt"/>
                <a:ea typeface="ＭＳ Ｐゴシック" charset="-128"/>
              </a:rPr>
              <a:t>running</a:t>
            </a:r>
            <a:endParaRPr lang="en-US" altLang="en-US" sz="2200" b="1" dirty="0">
              <a:latin typeface="+mn-lt"/>
              <a:ea typeface="ＭＳ Ｐゴシック" charset="-128"/>
            </a:endParaRPr>
          </a:p>
          <a:p>
            <a:pPr eaLnBrk="1" hangingPunct="1"/>
            <a:r>
              <a:rPr lang="en-US" altLang="en-US" sz="2200" b="1" dirty="0" smtClean="0">
                <a:latin typeface="+mn-lt"/>
                <a:ea typeface="ＭＳ Ｐゴシック" charset="-128"/>
              </a:rPr>
              <a:t>Then</a:t>
            </a:r>
            <a:r>
              <a:rPr lang="en-US" altLang="en-US" sz="2200" dirty="0" smtClean="0">
                <a:latin typeface="+mn-lt"/>
                <a:ea typeface="ＭＳ Ｐゴシック" charset="-128"/>
              </a:rPr>
              <a:t> </a:t>
            </a:r>
            <a:r>
              <a:rPr lang="en-US" altLang="en-US" sz="2200" dirty="0">
                <a:latin typeface="+mn-lt"/>
                <a:ea typeface="ＭＳ Ｐゴシック" charset="-128"/>
              </a:rPr>
              <a:t>make them better</a:t>
            </a:r>
          </a:p>
          <a:p>
            <a:pPr lvl="1" eaLnBrk="1" hangingPunct="1"/>
            <a:r>
              <a:rPr lang="en-US" altLang="en-US" sz="2200" dirty="0">
                <a:latin typeface="+mn-lt"/>
                <a:ea typeface="ＭＳ Ｐゴシック" charset="-128"/>
              </a:rPr>
              <a:t>Make them more understandable to others</a:t>
            </a:r>
          </a:p>
          <a:p>
            <a:pPr lvl="2" eaLnBrk="1" hangingPunct="1"/>
            <a:r>
              <a:rPr lang="en-US" altLang="en-US" sz="2200" dirty="0">
                <a:latin typeface="+mn-lt"/>
                <a:ea typeface="ＭＳ Ｐゴシック" charset="-128"/>
              </a:rPr>
              <a:t>Set to zero rather than multiply by zero</a:t>
            </a:r>
          </a:p>
          <a:p>
            <a:pPr lvl="2" eaLnBrk="1" hangingPunct="1"/>
            <a:r>
              <a:rPr lang="en-US" altLang="en-US" sz="2200" dirty="0">
                <a:latin typeface="+mn-lt"/>
                <a:ea typeface="ＭＳ Ｐゴシック" charset="-128"/>
              </a:rPr>
              <a:t>Another programmer (or you in six months) may not remember or be thinking about increase/decrease functions</a:t>
            </a:r>
          </a:p>
          <a:p>
            <a:pPr lvl="1" eaLnBrk="1" hangingPunct="1"/>
            <a:r>
              <a:rPr lang="en-US" altLang="en-US" sz="2200" dirty="0">
                <a:latin typeface="+mn-lt"/>
                <a:ea typeface="ＭＳ Ｐゴシック" charset="-128"/>
              </a:rPr>
              <a:t>Make them more efficient</a:t>
            </a:r>
          </a:p>
          <a:p>
            <a:pPr lvl="2" eaLnBrk="1" hangingPunct="1"/>
            <a:r>
              <a:rPr lang="en-US" altLang="en-US" sz="2200" dirty="0">
                <a:latin typeface="+mn-lt"/>
                <a:ea typeface="ＭＳ Ｐゴシック" charset="-128"/>
              </a:rPr>
              <a:t>The new version of </a:t>
            </a:r>
            <a:r>
              <a:rPr lang="en-US" altLang="en-US" sz="2200" b="1" dirty="0">
                <a:latin typeface="+mn-lt"/>
                <a:ea typeface="ＭＳ Ｐゴシック" charset="-128"/>
              </a:rPr>
              <a:t>makeSunset</a:t>
            </a:r>
            <a:r>
              <a:rPr lang="en-US" altLang="en-US" sz="2200" dirty="0">
                <a:latin typeface="+mn-lt"/>
                <a:ea typeface="ＭＳ Ｐゴシック" charset="-128"/>
              </a:rPr>
              <a:t> takes twice as long as the first version, because it changes all the pixels </a:t>
            </a:r>
            <a:r>
              <a:rPr lang="en-US" altLang="en-US" sz="2200" b="1" dirty="0" smtClean="0">
                <a:latin typeface="+mn-lt"/>
                <a:ea typeface="ＭＳ Ｐゴシック" charset="-128"/>
              </a:rPr>
              <a:t>twice</a:t>
            </a:r>
            <a:endParaRPr lang="en-US" altLang="en-US" sz="2200" b="1" dirty="0">
              <a:latin typeface="+mn-lt"/>
              <a:ea typeface="ＭＳ Ｐゴシック" charset="-128"/>
            </a:endParaRPr>
          </a:p>
        </p:txBody>
      </p:sp>
    </p:spTree>
    <p:extLst>
      <p:ext uri="{BB962C8B-B14F-4D97-AF65-F5344CB8AC3E}">
        <p14:creationId xmlns:p14="http://schemas.microsoft.com/office/powerpoint/2010/main" val="19223546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Specifying Pixels by Index: DecreaseRed</a:t>
            </a:r>
            <a:endParaRPr lang="en-US" altLang="en-US" kern="1200" dirty="0">
              <a:latin typeface="Times New Roman" panose="02020603050405020304" pitchFamily="18" charset="0"/>
              <a:ea typeface="ＭＳ Ｐゴシック" charset="-128"/>
            </a:endParaRPr>
          </a:p>
        </p:txBody>
      </p:sp>
      <p:pic>
        <p:nvPicPr>
          <p:cNvPr id="6" name="Picture 5" descr="Computer code has 6 lines. The lines read as follows. Line 1. d e f, decrease Red indexed left parenthesis picture right parenthesis colon. Line 2, indented once. pixels equals get Pixels left parenthesis picture right parenthesis. Line 3, indented once. for index in range left parenthesis 0 comma l e n left parenthesis pixels right parenthesis right parenthesis colon. Line 4, indented twice. pixel equals pixels left bracket index right bracket. Line 5, indented twice. value equals get Red left parenthesis pixel right parenthesis. Line 6, indented twice. Set Red left parenthesis pixel comma value asterisk 0 period 5 right parenthesis."/>
          <p:cNvPicPr>
            <a:picLocks noChangeAspect="1"/>
          </p:cNvPicPr>
          <p:nvPr/>
        </p:nvPicPr>
        <p:blipFill rotWithShape="1">
          <a:blip r:embed="rId2"/>
          <a:srcRect l="2578" r="2578" b="5904"/>
          <a:stretch/>
        </p:blipFill>
        <p:spPr>
          <a:xfrm>
            <a:off x="457200" y="1619864"/>
            <a:ext cx="4896464" cy="2393449"/>
          </a:xfrm>
          <a:prstGeom prst="rect">
            <a:avLst/>
          </a:prstGeom>
        </p:spPr>
      </p:pic>
    </p:spTree>
    <p:extLst>
      <p:ext uri="{BB962C8B-B14F-4D97-AF65-F5344CB8AC3E}">
        <p14:creationId xmlns:p14="http://schemas.microsoft.com/office/powerpoint/2010/main" val="34291238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Just </a:t>
            </a:r>
            <a:r>
              <a:rPr lang="en-US" altLang="en-US" sz="1000" kern="1200" dirty="0" smtClean="0">
                <a:solidFill>
                  <a:schemeClr val="bg1"/>
                </a:solidFill>
                <a:latin typeface="Times New Roman" panose="02020603050405020304" pitchFamily="18" charset="0"/>
                <a:ea typeface="ＭＳ Ｐゴシック" charset="-128"/>
              </a:rPr>
              <a:t>one and half</a:t>
            </a:r>
            <a:r>
              <a:rPr lang="en-US" altLang="en-US" kern="1200" dirty="0" smtClean="0">
                <a:latin typeface="Times New Roman" panose="02020603050405020304" pitchFamily="18" charset="0"/>
                <a:ea typeface="ＭＳ Ｐゴシック" charset="-128"/>
              </a:rPr>
              <a:t> of Picture DecreaseRed</a:t>
            </a:r>
            <a:endParaRPr lang="en-US" altLang="en-US" kern="1200" dirty="0">
              <a:latin typeface="Times New Roman" panose="02020603050405020304" pitchFamily="18" charset="0"/>
              <a:ea typeface="ＭＳ Ｐゴシック" charset="-128"/>
            </a:endParaRPr>
          </a:p>
        </p:txBody>
      </p:sp>
      <p:graphicFrame>
        <p:nvGraphicFramePr>
          <p:cNvPr id="5" name="Object 4" descr="1 over 2."/>
          <p:cNvGraphicFramePr>
            <a:graphicFrameLocks noChangeAspect="1"/>
          </p:cNvGraphicFramePr>
          <p:nvPr>
            <p:extLst>
              <p:ext uri="{D42A27DB-BD31-4B8C-83A1-F6EECF244321}">
                <p14:modId xmlns:p14="http://schemas.microsoft.com/office/powerpoint/2010/main" val="2851100358"/>
              </p:ext>
            </p:extLst>
          </p:nvPr>
        </p:nvGraphicFramePr>
        <p:xfrm>
          <a:off x="1546225" y="474663"/>
          <a:ext cx="401638" cy="1033462"/>
        </p:xfrm>
        <a:graphic>
          <a:graphicData uri="http://schemas.openxmlformats.org/presentationml/2006/ole">
            <mc:AlternateContent xmlns:mc="http://schemas.openxmlformats.org/markup-compatibility/2006">
              <mc:Choice xmlns:v="urn:schemas-microsoft-com:vml" Requires="v">
                <p:oleObj spid="_x0000_s3571" name="Equation" r:id="rId3" imgW="152280" imgH="393480" progId="Equation.DSMT4">
                  <p:embed/>
                </p:oleObj>
              </mc:Choice>
              <mc:Fallback>
                <p:oleObj name="Equation" r:id="rId3" imgW="152280" imgH="393480" progId="Equation.DSMT4">
                  <p:embed/>
                  <p:pic>
                    <p:nvPicPr>
                      <p:cNvPr id="0" name=""/>
                      <p:cNvPicPr/>
                      <p:nvPr/>
                    </p:nvPicPr>
                    <p:blipFill>
                      <a:blip r:embed="rId4"/>
                      <a:stretch>
                        <a:fillRect/>
                      </a:stretch>
                    </p:blipFill>
                    <p:spPr>
                      <a:xfrm>
                        <a:off x="1546225" y="474663"/>
                        <a:ext cx="401638" cy="1033462"/>
                      </a:xfrm>
                      <a:prstGeom prst="rect">
                        <a:avLst/>
                      </a:prstGeom>
                    </p:spPr>
                  </p:pic>
                </p:oleObj>
              </mc:Fallback>
            </mc:AlternateContent>
          </a:graphicData>
        </a:graphic>
      </p:graphicFrame>
      <p:pic>
        <p:nvPicPr>
          <p:cNvPr id="11" name="Picture 10" descr="Computer code has 6 lines. The lines read as follows. Line 1. d e f, decrease Red half left parenthesis picture right parenthesis colon. Line 2, indented once. pixels equals get Pixels left parenthesis picture right parenthesis. Line 3, indented once. for index in range left parenthesis 0 comma l e n left parenthesis pixels right parenthesis forward slash 2 right parenthesis colon. Line 4, indented twice. pixel equals pixels left bracket index right bracket. Line 5, indented twice. value equals get Red left parenthesis pixel right parenthesis. Line 6, indented twice. Set Red left parenthesis pixel comma value asterisk 0 period 5 right parenthesis."/>
          <p:cNvPicPr>
            <a:picLocks noChangeAspect="1"/>
          </p:cNvPicPr>
          <p:nvPr/>
        </p:nvPicPr>
        <p:blipFill rotWithShape="1">
          <a:blip r:embed="rId5"/>
          <a:srcRect l="2403" t="3111" r="2823" b="5500"/>
          <a:stretch/>
        </p:blipFill>
        <p:spPr>
          <a:xfrm>
            <a:off x="457200" y="1991031"/>
            <a:ext cx="4911213" cy="2256503"/>
          </a:xfrm>
          <a:prstGeom prst="rect">
            <a:avLst/>
          </a:prstGeom>
        </p:spPr>
      </p:pic>
      <p:sp>
        <p:nvSpPr>
          <p:cNvPr id="12" name="TextBox 11"/>
          <p:cNvSpPr txBox="1"/>
          <p:nvPr/>
        </p:nvSpPr>
        <p:spPr>
          <a:xfrm>
            <a:off x="5884608" y="2133600"/>
            <a:ext cx="2475271" cy="1570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a:pPr>
            <a:r>
              <a:rPr lang="en-US" sz="2400" dirty="0"/>
              <a:t>Which half? Top/bottom? Left/right?</a:t>
            </a:r>
          </a:p>
          <a:p>
            <a:pPr>
              <a:defRPr/>
            </a:pPr>
            <a:r>
              <a:rPr lang="en-US" sz="2400" b="1" dirty="0"/>
              <a:t>Try it!</a:t>
            </a:r>
          </a:p>
        </p:txBody>
      </p:sp>
    </p:spTree>
    <p:extLst>
      <p:ext uri="{BB962C8B-B14F-4D97-AF65-F5344CB8AC3E}">
        <p14:creationId xmlns:p14="http://schemas.microsoft.com/office/powerpoint/2010/main" val="3153176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Copy Top Half to Bottom Half</a:t>
            </a:r>
            <a:endParaRPr lang="en-US" altLang="en-US" kern="1200" dirty="0">
              <a:latin typeface="Times New Roman" panose="02020603050405020304" pitchFamily="18" charset="0"/>
              <a:ea typeface="ＭＳ Ｐゴシック" charset="-128"/>
            </a:endParaRPr>
          </a:p>
        </p:txBody>
      </p:sp>
      <p:pic>
        <p:nvPicPr>
          <p:cNvPr id="8" name="Picture 7" descr="The computer code has 7 lines. The lines read as follows. Line 1. d e f copy Half left parenthesis picture right parenthesis colon. Line 2, indented once. pixels equals get Pixels left parenthesis picture right parenthesis. Line 3, indented once. for index in range left parenthesis 0 comma l e n left parenthesis pixels right parenthesis forward slash 2 right parenthesis colon. Line 4, indented twice. pixel 1 equals pixels left bracket index right bracket. Line 5, indented twice. color 1 equals get Color left parenthesis pixel 1 right parenthesis. Line 6, indented twice. pixel 2 equals pixels left bracket index plus l e n left parenthesis pixels right parenthesis forward slash 2 right bracket. Line 7, indented twice. set Color left parenthesis pixel2 comma color 1 right parenthesis."/>
          <p:cNvPicPr>
            <a:picLocks noChangeAspect="1"/>
          </p:cNvPicPr>
          <p:nvPr/>
        </p:nvPicPr>
        <p:blipFill rotWithShape="1">
          <a:blip r:embed="rId2"/>
          <a:srcRect l="1991" t="2834" r="2734" b="3665"/>
          <a:stretch/>
        </p:blipFill>
        <p:spPr>
          <a:xfrm>
            <a:off x="560439" y="1917290"/>
            <a:ext cx="4940710" cy="2521975"/>
          </a:xfrm>
          <a:prstGeom prst="rect">
            <a:avLst/>
          </a:prstGeom>
        </p:spPr>
      </p:pic>
      <p:pic>
        <p:nvPicPr>
          <p:cNvPr id="6" name="Picture 4" descr="A photo of a statue-towe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0511" y="1841145"/>
            <a:ext cx="1218823" cy="37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A photo depicts the top portion of the statue- tower copied and pasted over the bottom portion of the photo."/>
          <p:cNvPicPr>
            <a:picLocks noChangeAspect="1"/>
          </p:cNvPicPr>
          <p:nvPr/>
        </p:nvPicPr>
        <p:blipFill rotWithShape="1">
          <a:blip r:embed="rId4">
            <a:extLst>
              <a:ext uri="{28A0092B-C50C-407E-A947-70E740481C1C}">
                <a14:useLocalDpi xmlns:a14="http://schemas.microsoft.com/office/drawing/2010/main" val="0"/>
              </a:ext>
            </a:extLst>
          </a:blip>
          <a:srcRect l="7666"/>
          <a:stretch/>
        </p:blipFill>
        <p:spPr bwMode="auto">
          <a:xfrm>
            <a:off x="7443445" y="1917290"/>
            <a:ext cx="1189848" cy="357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5066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Referencing a Matrix</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4321277" cy="278534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talk about positions in a matrix as (x,y), or (horizontal, vertical)</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Element (1,0) in the matrix at left is the value 12</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Element (0,2) is 6</a:t>
            </a:r>
          </a:p>
        </p:txBody>
      </p:sp>
      <p:pic>
        <p:nvPicPr>
          <p:cNvPr id="5" name="Picture 10" descr="A matrix with three rows and four columns. Rows are numbered as 0 to 2, from top to bottom. Columns are numbered as 0 to 3 from left to right. Elements in row 0 are 15, 12, 13, and 10. Elements in row 1 are 9, 7, 2, and 1. Elements in row 2 are 6, 3, 9, and 10."/>
          <p:cNvPicPr>
            <a:picLocks noChangeAspect="1" noChangeArrowheads="1"/>
          </p:cNvPicPr>
          <p:nvPr/>
        </p:nvPicPr>
        <p:blipFill rotWithShape="1">
          <a:blip r:embed="rId2">
            <a:extLst>
              <a:ext uri="{28A0092B-C50C-407E-A947-70E740481C1C}">
                <a14:useLocalDpi xmlns:a14="http://schemas.microsoft.com/office/drawing/2010/main" val="0"/>
              </a:ext>
            </a:extLst>
          </a:blip>
          <a:srcRect l="4927"/>
          <a:stretch/>
        </p:blipFill>
        <p:spPr bwMode="auto">
          <a:xfrm>
            <a:off x="4999704" y="1600200"/>
            <a:ext cx="3554361"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81119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eaLnBrk="0" fontAlgn="base" hangingPunct="0">
              <a:spcBef>
                <a:spcPct val="20000"/>
              </a:spcBef>
              <a:spcAft>
                <a:spcPct val="0"/>
              </a:spcAft>
              <a:buClr>
                <a:srgbClr val="0BD0D9"/>
              </a:buClr>
              <a:buSzPct val="95000"/>
            </a:pPr>
            <a:r>
              <a:rPr lang="en-US" altLang="en-US" kern="1200" dirty="0" smtClean="0">
                <a:latin typeface="Times New Roman" panose="02020603050405020304" pitchFamily="18" charset="0"/>
                <a:ea typeface="ＭＳ Ｐゴシック" charset="-128"/>
              </a:rPr>
              <a:t>Consider This Program: Which Picture Below Did this Generate?</a:t>
            </a:r>
            <a:endParaRPr lang="en-US" altLang="en-US" kern="1200" dirty="0">
              <a:latin typeface="Times New Roman" panose="02020603050405020304" pitchFamily="18" charset="0"/>
              <a:ea typeface="ＭＳ Ｐゴシック" charset="-128"/>
            </a:endParaRPr>
          </a:p>
        </p:txBody>
      </p:sp>
      <p:pic>
        <p:nvPicPr>
          <p:cNvPr id="12" name="Picture 11" descr="Computer code has 10 lines. The lines read as follows. Line 1. d e f section left parenthesis right parenthesis colon. Line 2, indented once. p i c equals make Empty Picture left parenthesis 100 comma 100 right parenthesis. Line 3, indented once. pixels equals get Pixels left parenthesis p i c right parenthesis. Line 4, indented once. for i in range left parenthesis 0 comma l e n left parenthesis pixels right parenthesis forward slash 4 right parenthesis colon. Line 5, indented twice. p x equals pixels left bracket i right bracket. Line 6, indented twice. set Color left parenthesis p x comma red right parenthesis. Line 7, indented once. for i in range left parenthesis 3 asterisk left parenthesis l e n left parenthesis pixels right parenthesis forward slash 4 right parenthesis comma l e n left parenthesis pixels right parenthesis right parenthesis colon. Line 8, indented twice. p x equals pixels left bracket i right bracket. Line 9, indented twice. set Color left parenthesis p x comma red right parenthesis. Line 10, indented once. return p i c."/>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968" y="1500766"/>
            <a:ext cx="6100398" cy="2176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Box numbered 1 is in the shade of light gre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0821" y="4427819"/>
            <a:ext cx="427855" cy="65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A frame is divided into three parts. First and last parts are given in red color. The mid portion is whit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4917" y="4427819"/>
            <a:ext cx="1210135" cy="116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Box numbered 2 is in the shade of pink."/>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28844" y="4432714"/>
            <a:ext cx="389567" cy="706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A frame is divided into three parts. First part is given in red color. The second and the third portion are white in colo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01786" y="4447954"/>
            <a:ext cx="1416463" cy="127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descr="Box numbered 3 is in the shade of orange."/>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75760" y="4535385"/>
            <a:ext cx="333626" cy="646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A frame is divided into three parts. First part is given in red color. Second part is in white color. Third part is in pink colo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13854" y="4553837"/>
            <a:ext cx="1304955" cy="127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Box numbered 4 is in the shade of dark green."/>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114414" y="4538751"/>
            <a:ext cx="389567" cy="722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descr="A frame is divided into three parts. First two parts are in red color. The third part is in white colo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521224" y="4557792"/>
            <a:ext cx="1084799" cy="1319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961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Mirroring</a:t>
            </a:r>
            <a:endParaRPr lang="en-US" altLang="en-US" kern="1200" dirty="0">
              <a:latin typeface="Times New Roman" panose="02020603050405020304" pitchFamily="18" charset="0"/>
              <a:ea typeface="ＭＳ Ｐゴシック" charset="-128"/>
            </a:endParaRPr>
          </a:p>
        </p:txBody>
      </p:sp>
      <p:pic>
        <p:nvPicPr>
          <p:cNvPr id="7" name="Picture 6" descr="The computer code has 9 lines. The lines read as follows. Line 1. d e f, mirror Half left parenthesis picture right parenthesis colon. Line 2, indented once. pixels equals get Pixels left parenthesis picture right parenthesis. Line 3, indented once. target equals l e n left parenthesis pixels right parenthesis minus 1. Line 4, indented once. for index in range left parenthesis 0 comma l e n left parenthesis pixels right parenthesis forward slash 2 right parenthesis colon. Line 5, indented twice. pixel 1 equals pixels left bracket index right bracket. Line 6, indented twice. color 1 equals get Color left parenthesis pixel 1 right parenthesis. Line 7, indented twice. pixel 2 equals pixels left bracket target right bracket. Line 8, indented twice. set Color left parenthesis pixel 2 comma color 1 right parenthesis. Line 9, indented twice. target equals target dash 1."/>
          <p:cNvPicPr>
            <a:picLocks noChangeAspect="1"/>
          </p:cNvPicPr>
          <p:nvPr/>
        </p:nvPicPr>
        <p:blipFill>
          <a:blip r:embed="rId2"/>
          <a:stretch>
            <a:fillRect/>
          </a:stretch>
        </p:blipFill>
        <p:spPr>
          <a:xfrm>
            <a:off x="457200" y="1622097"/>
            <a:ext cx="4491788" cy="3196709"/>
          </a:xfrm>
          <a:prstGeom prst="rect">
            <a:avLst/>
          </a:prstGeom>
        </p:spPr>
      </p:pic>
      <p:pic>
        <p:nvPicPr>
          <p:cNvPr id="5" name="Picture 3" descr="Photo shows llama on the left and on the right, first half of second photo shows the head of llama and the second half shows the inverted side of first hal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2084" y="1622097"/>
            <a:ext cx="3484716" cy="22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1201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211" y="150655"/>
            <a:ext cx="8229600" cy="1318577"/>
          </a:xfrm>
        </p:spPr>
        <p:txBody>
          <a:bodyPr anchor="ctr"/>
          <a:lstStyle/>
          <a:p>
            <a:r>
              <a:rPr lang="en-US" altLang="en-US" sz="2800" kern="1200" dirty="0">
                <a:latin typeface="Times New Roman" panose="02020603050405020304" pitchFamily="18" charset="0"/>
                <a:ea typeface="ＭＳ Ｐゴシック" charset="-128"/>
              </a:rPr>
              <a:t>Given What </a:t>
            </a:r>
            <a:r>
              <a:rPr lang="en-US" altLang="en-US" sz="2800" kern="1200" dirty="0" smtClean="0">
                <a:latin typeface="Times New Roman" panose="02020603050405020304" pitchFamily="18" charset="0"/>
                <a:ea typeface="ＭＳ Ｐゴシック" charset="-128"/>
              </a:rPr>
              <a:t>We’ve </a:t>
            </a:r>
            <a:r>
              <a:rPr lang="en-US" altLang="en-US" sz="2800" kern="1200" dirty="0">
                <a:latin typeface="Times New Roman" panose="02020603050405020304" pitchFamily="18" charset="0"/>
                <a:ea typeface="ＭＳ Ｐゴシック" charset="-128"/>
              </a:rPr>
              <a:t>Now Learned </a:t>
            </a:r>
            <a:r>
              <a:rPr lang="en-US" altLang="en-US" sz="2800" kern="1200" dirty="0" smtClean="0">
                <a:latin typeface="Times New Roman" panose="02020603050405020304" pitchFamily="18" charset="0"/>
                <a:ea typeface="ＭＳ Ｐゴシック" charset="-128"/>
              </a:rPr>
              <a:t>About Getpixels</a:t>
            </a:r>
            <a:r>
              <a:rPr lang="en-US" altLang="en-US" sz="2800" kern="1200" dirty="0">
                <a:latin typeface="Times New Roman" panose="02020603050405020304" pitchFamily="18" charset="0"/>
                <a:ea typeface="ＭＳ Ｐゴシック" charset="-128"/>
              </a:rPr>
              <a:t>() and the Order of Pixels, Predict the Behavior of This </a:t>
            </a:r>
            <a:r>
              <a:rPr lang="en-US" altLang="en-US" sz="2800" kern="1200" dirty="0" smtClean="0">
                <a:latin typeface="Times New Roman" panose="02020603050405020304" pitchFamily="18" charset="0"/>
                <a:ea typeface="ＭＳ Ｐゴシック" charset="-128"/>
              </a:rPr>
              <a:t>Program</a:t>
            </a:r>
            <a:endParaRPr lang="en-US" sz="2800" dirty="0"/>
          </a:p>
        </p:txBody>
      </p:sp>
      <p:pic>
        <p:nvPicPr>
          <p:cNvPr id="8" name="Picture 4" descr="Computer code has 5 lines. The lines read as follows. Line 1. d e f, clear Red on half left parenthesis p i c right parenthesis colon. Line 2, indented once. all pixels equals get pixels left parenthesis p i c right parenthesis. Line 3, indented once. for i in range left parenthesis 0 comma l e n left parenthesis all pixels right parenthesis forward slash 2 right parenthesis colon. Line 4, indented twice. pixel equals all pixels left bracket i right bracket. Line 5, indented twice. set Red left parenthesis pixel comma 0 right parenthesi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0702"/>
            <a:ext cx="6608330" cy="165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idx="1"/>
          </p:nvPr>
        </p:nvSpPr>
        <p:spPr>
          <a:xfrm>
            <a:off x="457200" y="3753853"/>
            <a:ext cx="4527755" cy="2372310"/>
          </a:xfrm>
        </p:spPr>
        <p:txBody>
          <a:bodyPr/>
          <a:lstStyle/>
          <a:p>
            <a:pPr marL="0" indent="0">
              <a:buNone/>
            </a:pPr>
            <a:r>
              <a:rPr lang="en-US" altLang="en-US" sz="2400" kern="1200" dirty="0" smtClean="0">
                <a:solidFill>
                  <a:schemeClr val="tx2"/>
                </a:solidFill>
                <a:latin typeface="+mn-lt"/>
                <a:ea typeface="ＭＳ Ｐゴシック" charset="-128"/>
                <a:cs typeface="Times New Roman" panose="02020603050405020304" pitchFamily="18" charset="0"/>
              </a:rPr>
              <a:t>(1)</a:t>
            </a:r>
            <a:r>
              <a:rPr lang="en-US" altLang="en-US" sz="2400" kern="1200" dirty="0" smtClean="0">
                <a:latin typeface="+mn-lt"/>
                <a:ea typeface="ＭＳ Ｐゴシック" charset="-128"/>
                <a:cs typeface="Times New Roman" panose="02020603050405020304" pitchFamily="18" charset="0"/>
              </a:rPr>
              <a:t> Clears </a:t>
            </a:r>
            <a:r>
              <a:rPr lang="en-US" altLang="en-US" sz="2400" kern="1200" dirty="0">
                <a:latin typeface="+mn-lt"/>
                <a:ea typeface="ＭＳ Ｐゴシック" charset="-128"/>
                <a:cs typeface="Times New Roman" panose="02020603050405020304" pitchFamily="18" charset="0"/>
              </a:rPr>
              <a:t>Red on Top </a:t>
            </a:r>
            <a:r>
              <a:rPr lang="en-US" altLang="en-US" sz="2400" kern="1200" dirty="0" smtClean="0">
                <a:latin typeface="+mn-lt"/>
                <a:ea typeface="ＭＳ Ｐゴシック" charset="-128"/>
                <a:cs typeface="Times New Roman" panose="02020603050405020304" pitchFamily="18" charset="0"/>
              </a:rPr>
              <a:t>Half</a:t>
            </a:r>
          </a:p>
          <a:p>
            <a:pPr marL="0" indent="0">
              <a:buNone/>
            </a:pPr>
            <a:r>
              <a:rPr lang="en-US" altLang="en-US" sz="2400" kern="1200" dirty="0" smtClean="0">
                <a:solidFill>
                  <a:schemeClr val="tx2"/>
                </a:solidFill>
                <a:latin typeface="+mn-lt"/>
                <a:ea typeface="ＭＳ Ｐゴシック" charset="-128"/>
                <a:cs typeface="Times New Roman" panose="02020603050405020304" pitchFamily="18" charset="0"/>
              </a:rPr>
              <a:t>(2) </a:t>
            </a:r>
            <a:r>
              <a:rPr lang="en-US" altLang="en-US" sz="2400" kern="1200" dirty="0" smtClean="0">
                <a:latin typeface="+mn-lt"/>
                <a:ea typeface="ＭＳ Ｐゴシック" charset="-128"/>
                <a:cs typeface="Times New Roman" panose="02020603050405020304" pitchFamily="18" charset="0"/>
              </a:rPr>
              <a:t>Clears </a:t>
            </a:r>
            <a:r>
              <a:rPr lang="en-US" altLang="en-US" sz="2400" kern="1200" dirty="0">
                <a:latin typeface="+mn-lt"/>
                <a:ea typeface="ＭＳ Ｐゴシック" charset="-128"/>
                <a:cs typeface="Times New Roman" panose="02020603050405020304" pitchFamily="18" charset="0"/>
              </a:rPr>
              <a:t>Red on Bottom </a:t>
            </a:r>
            <a:r>
              <a:rPr lang="en-US" altLang="en-US" sz="2400" kern="1200" dirty="0" smtClean="0">
                <a:latin typeface="+mn-lt"/>
                <a:ea typeface="ＭＳ Ｐゴシック" charset="-128"/>
                <a:cs typeface="Times New Roman" panose="02020603050405020304" pitchFamily="18" charset="0"/>
              </a:rPr>
              <a:t>Half</a:t>
            </a:r>
          </a:p>
          <a:p>
            <a:pPr marL="0" indent="0">
              <a:buNone/>
            </a:pPr>
            <a:r>
              <a:rPr lang="en-US" altLang="en-US" sz="2400" kern="1200" dirty="0" smtClean="0">
                <a:solidFill>
                  <a:schemeClr val="tx2"/>
                </a:solidFill>
                <a:latin typeface="+mn-lt"/>
                <a:ea typeface="ＭＳ Ｐゴシック" charset="-128"/>
                <a:cs typeface="Times New Roman" panose="02020603050405020304" pitchFamily="18" charset="0"/>
              </a:rPr>
              <a:t>(3) </a:t>
            </a:r>
            <a:r>
              <a:rPr lang="en-US" altLang="en-US" sz="2400" kern="1200" dirty="0" smtClean="0">
                <a:latin typeface="+mn-lt"/>
                <a:ea typeface="ＭＳ Ｐゴシック" charset="-128"/>
                <a:cs typeface="Times New Roman" panose="02020603050405020304" pitchFamily="18" charset="0"/>
              </a:rPr>
              <a:t>Clears </a:t>
            </a:r>
            <a:r>
              <a:rPr lang="en-US" altLang="en-US" sz="2400" kern="1200" dirty="0">
                <a:latin typeface="+mn-lt"/>
                <a:ea typeface="ＭＳ Ｐゴシック" charset="-128"/>
                <a:cs typeface="Times New Roman" panose="02020603050405020304" pitchFamily="18" charset="0"/>
              </a:rPr>
              <a:t>Red on Left </a:t>
            </a:r>
            <a:r>
              <a:rPr lang="en-US" altLang="en-US" sz="2400" kern="1200" dirty="0" smtClean="0">
                <a:latin typeface="+mn-lt"/>
                <a:ea typeface="ＭＳ Ｐゴシック" charset="-128"/>
                <a:cs typeface="Times New Roman" panose="02020603050405020304" pitchFamily="18" charset="0"/>
              </a:rPr>
              <a:t>Half</a:t>
            </a:r>
          </a:p>
          <a:p>
            <a:pPr marL="0" indent="0">
              <a:buNone/>
            </a:pPr>
            <a:r>
              <a:rPr lang="en-US" altLang="en-US" sz="2400" kern="1200" dirty="0" smtClean="0">
                <a:solidFill>
                  <a:schemeClr val="tx2"/>
                </a:solidFill>
                <a:latin typeface="+mn-lt"/>
                <a:ea typeface="ＭＳ Ｐゴシック" charset="-128"/>
                <a:cs typeface="Times New Roman" panose="02020603050405020304" pitchFamily="18" charset="0"/>
              </a:rPr>
              <a:t>(4) </a:t>
            </a:r>
            <a:r>
              <a:rPr lang="en-US" altLang="en-US" sz="2400" kern="1200" dirty="0" smtClean="0">
                <a:latin typeface="+mn-lt"/>
                <a:ea typeface="ＭＳ Ｐゴシック" charset="-128"/>
                <a:cs typeface="Times New Roman" panose="02020603050405020304" pitchFamily="18" charset="0"/>
              </a:rPr>
              <a:t>Clears </a:t>
            </a:r>
            <a:r>
              <a:rPr lang="en-US" altLang="en-US" sz="2400" kern="1200" dirty="0">
                <a:latin typeface="+mn-lt"/>
                <a:ea typeface="ＭＳ Ｐゴシック" charset="-128"/>
                <a:cs typeface="Times New Roman" panose="02020603050405020304" pitchFamily="18" charset="0"/>
              </a:rPr>
              <a:t>Red on Right </a:t>
            </a:r>
            <a:r>
              <a:rPr lang="en-US" altLang="en-US" sz="2400" kern="1200" dirty="0" smtClean="0">
                <a:latin typeface="+mn-lt"/>
                <a:ea typeface="ＭＳ Ｐゴシック" charset="-128"/>
                <a:cs typeface="Times New Roman" panose="02020603050405020304" pitchFamily="18" charset="0"/>
              </a:rPr>
              <a:t>Half</a:t>
            </a:r>
            <a:endParaRPr lang="en-US" sz="2400" dirty="0">
              <a:latin typeface="+mn-lt"/>
              <a:cs typeface="Times New Roman" panose="02020603050405020304" pitchFamily="18" charset="0"/>
            </a:endParaRPr>
          </a:p>
        </p:txBody>
      </p:sp>
      <p:pic>
        <p:nvPicPr>
          <p:cNvPr id="12" name="Picture 11" descr="Boxes in varying shades with corresponding numbers. Box numbered 1 is light green. Box numbered 2 is pink. Box numbered 3 is orange. Box numbered 4 is dark green."/>
          <p:cNvPicPr>
            <a:picLocks noChangeAspect="1"/>
          </p:cNvPicPr>
          <p:nvPr/>
        </p:nvPicPr>
        <p:blipFill>
          <a:blip r:embed="rId4"/>
          <a:stretch>
            <a:fillRect/>
          </a:stretch>
        </p:blipFill>
        <p:spPr>
          <a:xfrm>
            <a:off x="5451481" y="3671317"/>
            <a:ext cx="348268" cy="2537381"/>
          </a:xfrm>
          <a:prstGeom prst="rect">
            <a:avLst/>
          </a:prstGeom>
        </p:spPr>
      </p:pic>
    </p:spTree>
    <p:extLst>
      <p:ext uri="{BB962C8B-B14F-4D97-AF65-F5344CB8AC3E}">
        <p14:creationId xmlns:p14="http://schemas.microsoft.com/office/powerpoint/2010/main" val="11718934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9502</TotalTime>
  <Words>4402</Words>
  <Application>Microsoft Office PowerPoint</Application>
  <PresentationFormat>On-screen Show (4:3)</PresentationFormat>
  <Paragraphs>436</Paragraphs>
  <Slides>93</Slides>
  <Notes>18</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93</vt:i4>
      </vt:variant>
    </vt:vector>
  </HeadingPairs>
  <TitlesOfParts>
    <vt:vector size="107" baseType="lpstr">
      <vt:lpstr>MS PGothic</vt:lpstr>
      <vt:lpstr>MS PGothic</vt:lpstr>
      <vt:lpstr>Arial</vt:lpstr>
      <vt:lpstr>Arial (Body)</vt:lpstr>
      <vt:lpstr>Calibri</vt:lpstr>
      <vt:lpstr>Courier New</vt:lpstr>
      <vt:lpstr>Noto Sans Symbols</vt:lpstr>
      <vt:lpstr>Times</vt:lpstr>
      <vt:lpstr>Times New Roman</vt:lpstr>
      <vt:lpstr>Verdana</vt:lpstr>
      <vt:lpstr>Wingdings</vt:lpstr>
      <vt:lpstr>508 Lecture</vt:lpstr>
      <vt:lpstr>1_508 Lecture</vt:lpstr>
      <vt:lpstr>Equation</vt:lpstr>
      <vt:lpstr>Introduction to Computing and Programming in Python™: A Multimedia Approach</vt:lpstr>
      <vt:lpstr>Learning Objectives (1 of 2)</vt:lpstr>
      <vt:lpstr>Learning Objectives (2 of 2)</vt:lpstr>
      <vt:lpstr>We Perceive Light Different from How it Actually is</vt:lpstr>
      <vt:lpstr>Luminance Vs. Color</vt:lpstr>
      <vt:lpstr>Digitizing Pictures as Bunches of Little Dots</vt:lpstr>
      <vt:lpstr>Pixels</vt:lpstr>
      <vt:lpstr>A Picture is a Matrix of Pixels</vt:lpstr>
      <vt:lpstr>Referencing a Matrix</vt:lpstr>
      <vt:lpstr>Encoding Color</vt:lpstr>
      <vt:lpstr>Encoding R G B</vt:lpstr>
      <vt:lpstr>How Much Can We Encode in 8 Bits?</vt:lpstr>
      <vt:lpstr>Is That Enough?</vt:lpstr>
      <vt:lpstr>Size of Images</vt:lpstr>
      <vt:lpstr>Reminder: Manipulating Pictures</vt:lpstr>
      <vt:lpstr>What’s a “Picture”?</vt:lpstr>
      <vt:lpstr>Manipulating Pixels</vt:lpstr>
      <vt:lpstr>What Can We Do with a Pixel?</vt:lpstr>
      <vt:lpstr>We Can Also Get, Set, and Make Colors</vt:lpstr>
      <vt:lpstr>How Do You Find out What R G B Values You Have? And Where? (1 of 2)</vt:lpstr>
      <vt:lpstr>How Do You Find out What R G B Values You Have? And Where? (2 of 2)</vt:lpstr>
      <vt:lpstr>Demonstrating: Manipulating Colors</vt:lpstr>
      <vt:lpstr>We Can Change Pixels Directly…</vt:lpstr>
      <vt:lpstr>Use a Loop! Our First Picture Recipe</vt:lpstr>
      <vt:lpstr>Our First Picture Recipe Works for any Picture</vt:lpstr>
      <vt:lpstr>How Do You Make An Omelet?</vt:lpstr>
      <vt:lpstr>Decreasing the Red in a Picture</vt:lpstr>
      <vt:lpstr>Use a for Loop! Our First Picture Recipe</vt:lpstr>
      <vt:lpstr>How for Loops are Written</vt:lpstr>
      <vt:lpstr>What Happens When a for Loop is Executed</vt:lpstr>
      <vt:lpstr>Getpixels Returns a Sequence of Pixels</vt:lpstr>
      <vt:lpstr>Do We Need the Variable OriginalRed?</vt:lpstr>
      <vt:lpstr>Let’s Walk That through Slowly…</vt:lpstr>
      <vt:lpstr>Now, Get the Pixels</vt:lpstr>
      <vt:lpstr>Get the Red Value from Pixel</vt:lpstr>
      <vt:lpstr>Now Change the Pixel</vt:lpstr>
      <vt:lpstr>Then Move on to the Next Pixel</vt:lpstr>
      <vt:lpstr>Get Its Red Value</vt:lpstr>
      <vt:lpstr>And Change this Red Value</vt:lpstr>
      <vt:lpstr>And Eventually, We Do All Pixels</vt:lpstr>
      <vt:lpstr>“Tracing/Stepping/Walking Through” the Program</vt:lpstr>
      <vt:lpstr>Once We Make it Work for One Picture, it Will Work for any Picture</vt:lpstr>
      <vt:lpstr>Think about What We Just Did</vt:lpstr>
      <vt:lpstr>Read it as a Recipe</vt:lpstr>
      <vt:lpstr>Let’s Use Something with Known Red to Manipulate: Santa Claus</vt:lpstr>
      <vt:lpstr>What if you Decrease Santa’s Red Again and Again and Again…?</vt:lpstr>
      <vt:lpstr>If You Make Something You Like…</vt:lpstr>
      <vt:lpstr>Increasing Red</vt:lpstr>
      <vt:lpstr>How does IncreaseRed Differ From DecreaseRed?</vt:lpstr>
      <vt:lpstr>Clearing Blue</vt:lpstr>
      <vt:lpstr>How Many Bytes are in a 1024x768 Image?</vt:lpstr>
      <vt:lpstr>Which One of the Below Pictures Was Generated from This Function (1 of 2)</vt:lpstr>
      <vt:lpstr>Which One of the Below Pictures Was Generated from This Function (2 of 2)</vt:lpstr>
      <vt:lpstr>Can We Combine These? Why Not!</vt:lpstr>
      <vt:lpstr>A Sunset-Generation Function</vt:lpstr>
      <vt:lpstr>Lightening and Darkening an Image</vt:lpstr>
      <vt:lpstr>Creating a Negative</vt:lpstr>
      <vt:lpstr>Recipe for Creating a Negative</vt:lpstr>
      <vt:lpstr>Original, Negative, Negative-Negative</vt:lpstr>
      <vt:lpstr>Converting to Greyscale (1 of 2)</vt:lpstr>
      <vt:lpstr>Converting to Greyscale (2 of 2)</vt:lpstr>
      <vt:lpstr>Can We Get Back Again? Nope</vt:lpstr>
      <vt:lpstr>But That’s not Really the Best Greyscale</vt:lpstr>
      <vt:lpstr>Building a Better Greyscale</vt:lpstr>
      <vt:lpstr>Comparing the Two Greyscales: Average on Left, Weighted on Right</vt:lpstr>
      <vt:lpstr>Let’s Use a Black Cat to Compare</vt:lpstr>
      <vt:lpstr>Average on Left, Weighted on Right</vt:lpstr>
      <vt:lpstr>A Different Sunset-Generation Function</vt:lpstr>
      <vt:lpstr>Let’s Talk about Functions</vt:lpstr>
      <vt:lpstr>One and Only One Thing</vt:lpstr>
      <vt:lpstr>Contrast These Two Programs</vt:lpstr>
      <vt:lpstr>Observations on the New Makesunset</vt:lpstr>
      <vt:lpstr>Considering Variations</vt:lpstr>
      <vt:lpstr>Does Makesunset Do One and Only One Thing?</vt:lpstr>
      <vt:lpstr>Are all the Things Named Picture the Same?</vt:lpstr>
      <vt:lpstr>I Want to Increase the Blue of Each Pixel by 25%. I Write This:</vt:lpstr>
      <vt:lpstr>I Want to Increase the Red of Each Pixel by the Same Amount. I Write This</vt:lpstr>
      <vt:lpstr>What Happens When We Use a Function</vt:lpstr>
      <vt:lpstr>Names Have Contexts</vt:lpstr>
      <vt:lpstr>Input Variables are Placeholders</vt:lpstr>
      <vt:lpstr>Variables within Functions Stay within Functions</vt:lpstr>
      <vt:lpstr>Writing Real Functions</vt:lpstr>
      <vt:lpstr>Consider These Two Functions</vt:lpstr>
      <vt:lpstr>Names are Important</vt:lpstr>
      <vt:lpstr>Understandability Comes First</vt:lpstr>
      <vt:lpstr>Always Write the Program Understandable First</vt:lpstr>
      <vt:lpstr>Specifying Pixels by Index: DecreaseRed</vt:lpstr>
      <vt:lpstr>Just one and half of Picture DecreaseRed</vt:lpstr>
      <vt:lpstr>Copy Top Half to Bottom Half</vt:lpstr>
      <vt:lpstr>Consider This Program: Which Picture Below Did this Generate?</vt:lpstr>
      <vt:lpstr>Mirroring</vt:lpstr>
      <vt:lpstr>Given What We’ve Now Learned About Getpixels() and the Order of Pixels, Predict the Behavior of This Program</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and Programming in Python™: A Multimedia Approach, 4e</dc:title>
  <dc:subject>Computer Science</dc:subject>
  <dc:creator>Guzdial/Ericson</dc:creator>
  <cp:keywords>Introduction to Computing and Programming in Python™</cp:keywords>
  <cp:lastModifiedBy>S, TKannan (Cognizant)</cp:lastModifiedBy>
  <cp:revision>1285</cp:revision>
  <dcterms:modified xsi:type="dcterms:W3CDTF">2018-04-10T07:03:09Z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